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2A0508"/>
        </a:solidFill>
        <a:effectLst/>
      </p:bgPr>
    </p:bg>
    <p:spTree>
      <p:nvGrpSpPr>
        <p:cNvPr id="1" name=""/>
        <p:cNvGrpSpPr/>
        <p:nvPr/>
      </p:nvGrpSpPr>
      <p:grpSpPr/>
      <p:sp>
        <p:nvSpPr>
          <p:cNvPr id="2" name="Rectangle 1"/>
          <p:cNvSpPr/>
          <p:nvPr/>
        </p:nvSpPr>
        <p:spPr>
          <a:xfrm>
            <a:off x="0" y="0"/>
            <a:ext cx="73152" cy="68580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274320"/>
          </a:xfrm>
          <a:prstGeom prst="rect">
            <a:avLst/>
          </a:prstGeom>
          <a:noFill/>
        </p:spPr>
        <p:txBody>
          <a:bodyPr wrap="square">
            <a:spAutoFit/>
          </a:bodyPr>
          <a:lstStyle/>
          <a:p>
            <a:pPr algn="l"/>
            <a:r>
              <a:rPr sz="1000" b="1" i="0">
                <a:solidFill>
                  <a:srgbClr val="B8924A"/>
                </a:solidFill>
                <a:latin typeface="Calibri"/>
              </a:rPr>
              <a:t>The CEO Advantage · Anderson Advisors, Inc.</a:t>
            </a:r>
          </a:p>
        </p:txBody>
      </p:sp>
      <p:sp>
        <p:nvSpPr>
          <p:cNvPr id="4" name="Rectangle 3"/>
          <p:cNvSpPr/>
          <p:nvPr/>
        </p:nvSpPr>
        <p:spPr>
          <a:xfrm>
            <a:off x="640080" y="1097280"/>
            <a:ext cx="548640" cy="254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1554480"/>
            <a:ext cx="10972800" cy="2743200"/>
          </a:xfrm>
          <a:prstGeom prst="rect">
            <a:avLst/>
          </a:prstGeom>
          <a:noFill/>
        </p:spPr>
        <p:txBody>
          <a:bodyPr wrap="square">
            <a:spAutoFit/>
          </a:bodyPr>
          <a:lstStyle/>
          <a:p>
            <a:pPr algn="l"/>
            <a:r>
              <a:rPr sz="4600" b="1" i="0">
                <a:solidFill>
                  <a:srgbClr val="FAF7F4"/>
                </a:solidFill>
                <a:latin typeface="Georgia"/>
              </a:rPr>
              <a:t>What if the next 10 years of your life had 10× the meaning of the last 10?</a:t>
            </a:r>
          </a:p>
        </p:txBody>
      </p:sp>
      <p:sp>
        <p:nvSpPr>
          <p:cNvPr id="6" name="TextBox 5"/>
          <p:cNvSpPr txBox="1"/>
          <p:nvPr/>
        </p:nvSpPr>
        <p:spPr>
          <a:xfrm>
            <a:off x="640080" y="4480560"/>
            <a:ext cx="10058400" cy="1097280"/>
          </a:xfrm>
          <a:prstGeom prst="rect">
            <a:avLst/>
          </a:prstGeom>
          <a:noFill/>
        </p:spPr>
        <p:txBody>
          <a:bodyPr wrap="square">
            <a:spAutoFit/>
          </a:bodyPr>
          <a:lstStyle/>
          <a:p>
            <a:pPr algn="l"/>
            <a:r>
              <a:rPr sz="1800" b="0" i="0">
                <a:solidFill>
                  <a:srgbClr val="CCC5BF"/>
                </a:solidFill>
                <a:latin typeface="Calibri"/>
              </a:rPr>
              <a:t>10× the return on time. 10× the transformational relationships. 10× the clarity, the legacy, and the purpose.</a:t>
            </a:r>
          </a:p>
        </p:txBody>
      </p:sp>
      <p:sp>
        <p:nvSpPr>
          <p:cNvPr id="7" name="Rectangle 6"/>
          <p:cNvSpPr/>
          <p:nvPr/>
        </p:nvSpPr>
        <p:spPr>
          <a:xfrm>
            <a:off x="640080" y="5852160"/>
            <a:ext cx="10972800" cy="127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40080" y="6035040"/>
            <a:ext cx="7315200" cy="365760"/>
          </a:xfrm>
          <a:prstGeom prst="rect">
            <a:avLst/>
          </a:prstGeom>
          <a:noFill/>
        </p:spPr>
        <p:txBody>
          <a:bodyPr wrap="square">
            <a:spAutoFit/>
          </a:bodyPr>
          <a:lstStyle/>
          <a:p>
            <a:pPr algn="l"/>
            <a:r>
              <a:rPr sz="1000" b="0" i="0">
                <a:solidFill>
                  <a:srgbClr val="B8924A"/>
                </a:solidFill>
                <a:latin typeface="Calibri"/>
              </a:rPr>
              <a:t>The CEO Advantage · Anderson Advisors, Inc.</a:t>
            </a:r>
          </a:p>
        </p:txBody>
      </p:sp>
      <p:sp>
        <p:nvSpPr>
          <p:cNvPr id="9" name="TextBox 8"/>
          <p:cNvSpPr txBox="1"/>
          <p:nvPr/>
        </p:nvSpPr>
        <p:spPr>
          <a:xfrm>
            <a:off x="640080" y="6035040"/>
            <a:ext cx="10972800" cy="365760"/>
          </a:xfrm>
          <a:prstGeom prst="rect">
            <a:avLst/>
          </a:prstGeom>
          <a:noFill/>
        </p:spPr>
        <p:txBody>
          <a:bodyPr wrap="square">
            <a:spAutoFit/>
          </a:bodyPr>
          <a:lstStyle/>
          <a:p>
            <a:pPr algn="r"/>
            <a:r>
              <a:rPr sz="1000" b="0" i="0">
                <a:solidFill>
                  <a:srgbClr val="CCC5BF"/>
                </a:solidFill>
                <a:latin typeface="Calibri"/>
              </a:rPr>
              <a:t>A 36-Month Engagement</a:t>
            </a:r>
          </a:p>
        </p:txBody>
      </p:sp>
      <p:sp>
        <p:nvSpPr>
          <p:cNvPr id="10" name="TextBox 9"/>
          <p:cNvSpPr txBox="1"/>
          <p:nvPr/>
        </p:nvSpPr>
        <p:spPr>
          <a:xfrm>
            <a:off x="640080" y="6400800"/>
            <a:ext cx="10972800" cy="365760"/>
          </a:xfrm>
          <a:prstGeom prst="rect">
            <a:avLst/>
          </a:prstGeom>
          <a:noFill/>
        </p:spPr>
        <p:txBody>
          <a:bodyPr wrap="square">
            <a:spAutoFit/>
          </a:bodyPr>
          <a:lstStyle/>
          <a:p>
            <a:pPr algn="r"/>
            <a:r>
              <a:rPr sz="900" b="0" i="0">
                <a:solidFill>
                  <a:srgbClr val="8A6C37"/>
                </a:solidFill>
                <a:latin typeface="Calibri"/>
              </a:rPr>
              <a:t>WWW.THECEOADVANTAGE.COM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2A0508"/>
        </a:solidFill>
        <a:effectLst/>
      </p:bgPr>
    </p:bg>
    <p:spTree>
      <p:nvGrpSpPr>
        <p:cNvPr id="1" name=""/>
        <p:cNvGrpSpPr/>
        <p:nvPr/>
      </p:nvGrpSpPr>
      <p:grpSpPr/>
      <p:sp>
        <p:nvSpPr>
          <p:cNvPr id="2" name="Rectangle 1"/>
          <p:cNvSpPr/>
          <p:nvPr/>
        </p:nvSpPr>
        <p:spPr>
          <a:xfrm>
            <a:off x="0" y="0"/>
            <a:ext cx="73152" cy="68580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274320"/>
          </a:xfrm>
          <a:prstGeom prst="rect">
            <a:avLst/>
          </a:prstGeom>
          <a:noFill/>
        </p:spPr>
        <p:txBody>
          <a:bodyPr wrap="square">
            <a:spAutoFit/>
          </a:bodyPr>
          <a:lstStyle/>
          <a:p>
            <a:pPr algn="l"/>
            <a:r>
              <a:rPr sz="1000" b="1" i="0">
                <a:solidFill>
                  <a:srgbClr val="B8924A"/>
                </a:solidFill>
                <a:latin typeface="Calibri"/>
              </a:rPr>
              <a:t>07 — Investment</a:t>
            </a:r>
          </a:p>
        </p:txBody>
      </p:sp>
      <p:sp>
        <p:nvSpPr>
          <p:cNvPr id="4" name="TextBox 3"/>
          <p:cNvSpPr txBox="1"/>
          <p:nvPr/>
        </p:nvSpPr>
        <p:spPr>
          <a:xfrm>
            <a:off x="640080" y="1280160"/>
            <a:ext cx="5486400" cy="365760"/>
          </a:xfrm>
          <a:prstGeom prst="rect">
            <a:avLst/>
          </a:prstGeom>
          <a:noFill/>
        </p:spPr>
        <p:txBody>
          <a:bodyPr wrap="square">
            <a:spAutoFit/>
          </a:bodyPr>
          <a:lstStyle/>
          <a:p>
            <a:pPr algn="l"/>
            <a:r>
              <a:rPr sz="1100" b="1" i="0">
                <a:solidFill>
                  <a:srgbClr val="B8924A"/>
                </a:solidFill>
                <a:latin typeface="Calibri"/>
              </a:rPr>
              <a:t>YOUR INVESTMENT</a:t>
            </a:r>
          </a:p>
        </p:txBody>
      </p:sp>
      <p:sp>
        <p:nvSpPr>
          <p:cNvPr id="5" name="TextBox 4"/>
          <p:cNvSpPr txBox="1"/>
          <p:nvPr/>
        </p:nvSpPr>
        <p:spPr>
          <a:xfrm>
            <a:off x="640080" y="1691640"/>
            <a:ext cx="5486400" cy="1828800"/>
          </a:xfrm>
          <a:prstGeom prst="rect">
            <a:avLst/>
          </a:prstGeom>
          <a:noFill/>
        </p:spPr>
        <p:txBody>
          <a:bodyPr wrap="square">
            <a:spAutoFit/>
          </a:bodyPr>
          <a:lstStyle/>
          <a:p>
            <a:pPr algn="l"/>
            <a:r>
              <a:rPr sz="9200" b="1" i="0">
                <a:solidFill>
                  <a:srgbClr val="B8924A"/>
                </a:solidFill>
                <a:latin typeface="Georgia"/>
              </a:rPr>
              <a:t>$15,000</a:t>
            </a:r>
          </a:p>
        </p:txBody>
      </p:sp>
      <p:sp>
        <p:nvSpPr>
          <p:cNvPr id="6" name="TextBox 5"/>
          <p:cNvSpPr txBox="1"/>
          <p:nvPr/>
        </p:nvSpPr>
        <p:spPr>
          <a:xfrm>
            <a:off x="640080" y="3520440"/>
            <a:ext cx="5486400" cy="365760"/>
          </a:xfrm>
          <a:prstGeom prst="rect">
            <a:avLst/>
          </a:prstGeom>
          <a:noFill/>
        </p:spPr>
        <p:txBody>
          <a:bodyPr wrap="square">
            <a:spAutoFit/>
          </a:bodyPr>
          <a:lstStyle/>
          <a:p>
            <a:pPr algn="l"/>
            <a:r>
              <a:rPr sz="1400" b="0" i="0">
                <a:solidFill>
                  <a:srgbClr val="FAF7F4"/>
                </a:solidFill>
                <a:latin typeface="Calibri"/>
              </a:rPr>
              <a:t>per person · per year</a:t>
            </a:r>
          </a:p>
        </p:txBody>
      </p:sp>
      <p:sp>
        <p:nvSpPr>
          <p:cNvPr id="7" name="TextBox 6"/>
          <p:cNvSpPr txBox="1"/>
          <p:nvPr/>
        </p:nvSpPr>
        <p:spPr>
          <a:xfrm>
            <a:off x="640080" y="3886200"/>
            <a:ext cx="5486400" cy="365760"/>
          </a:xfrm>
          <a:prstGeom prst="rect">
            <a:avLst/>
          </a:prstGeom>
          <a:noFill/>
        </p:spPr>
        <p:txBody>
          <a:bodyPr wrap="square">
            <a:spAutoFit/>
          </a:bodyPr>
          <a:lstStyle/>
          <a:p>
            <a:pPr algn="l"/>
            <a:r>
              <a:rPr sz="1400" b="0" i="0">
                <a:solidFill>
                  <a:srgbClr val="AAA5A2"/>
                </a:solidFill>
                <a:latin typeface="Calibri"/>
              </a:rPr>
              <a:t>36-month engagement</a:t>
            </a:r>
          </a:p>
        </p:txBody>
      </p:sp>
      <p:sp>
        <p:nvSpPr>
          <p:cNvPr id="8" name="Rectangle 7"/>
          <p:cNvSpPr/>
          <p:nvPr/>
        </p:nvSpPr>
        <p:spPr>
          <a:xfrm>
            <a:off x="640080" y="4526280"/>
            <a:ext cx="640080" cy="254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4709160"/>
            <a:ext cx="5486400" cy="274320"/>
          </a:xfrm>
          <a:prstGeom prst="rect">
            <a:avLst/>
          </a:prstGeom>
          <a:noFill/>
        </p:spPr>
        <p:txBody>
          <a:bodyPr wrap="square">
            <a:spAutoFit/>
          </a:bodyPr>
          <a:lstStyle/>
          <a:p>
            <a:pPr algn="l"/>
            <a:r>
              <a:rPr sz="1000" b="1" i="0">
                <a:solidFill>
                  <a:srgbClr val="B8924A"/>
                </a:solidFill>
                <a:latin typeface="Calibri"/>
              </a:rPr>
              <a:t>TERMS</a:t>
            </a:r>
          </a:p>
        </p:txBody>
      </p:sp>
      <p:sp>
        <p:nvSpPr>
          <p:cNvPr id="10" name="TextBox 9"/>
          <p:cNvSpPr txBox="1"/>
          <p:nvPr/>
        </p:nvSpPr>
        <p:spPr>
          <a:xfrm>
            <a:off x="640080" y="5029200"/>
            <a:ext cx="5486400" cy="1188720"/>
          </a:xfrm>
          <a:prstGeom prst="rect">
            <a:avLst/>
          </a:prstGeom>
          <a:noFill/>
        </p:spPr>
        <p:txBody>
          <a:bodyPr wrap="square">
            <a:spAutoFit/>
          </a:bodyPr>
          <a:lstStyle/>
          <a:p>
            <a:pPr algn="l"/>
            <a:r>
              <a:rPr sz="1300" b="0" i="0">
                <a:solidFill>
                  <a:srgbClr val="CCC5BF"/>
                </a:solidFill>
                <a:latin typeface="Calibri"/>
              </a:rPr>
              <a:t>•  50% due at engagement launch</a:t>
            </a:r>
          </a:p>
          <a:p>
            <a:pPr algn="l"/>
            <a:r>
              <a:rPr sz="1300" b="0" i="0">
                <a:solidFill>
                  <a:srgbClr val="CCC5BF"/>
                </a:solidFill>
                <a:latin typeface="Calibri"/>
              </a:rPr>
              <a:t>•  Balance invoiced quarterly</a:t>
            </a:r>
          </a:p>
          <a:p>
            <a:pPr algn="l"/>
            <a:r>
              <a:rPr sz="1300" b="0" i="0">
                <a:solidFill>
                  <a:srgbClr val="CCC5BF"/>
                </a:solidFill>
                <a:latin typeface="Calibri"/>
              </a:rPr>
              <a:t>•  Money-back guarantee</a:t>
            </a:r>
          </a:p>
        </p:txBody>
      </p:sp>
      <p:sp>
        <p:nvSpPr>
          <p:cNvPr id="11" name="Rectangle 10"/>
          <p:cNvSpPr/>
          <p:nvPr/>
        </p:nvSpPr>
        <p:spPr>
          <a:xfrm>
            <a:off x="6583680" y="1280160"/>
            <a:ext cx="5029200" cy="4937760"/>
          </a:xfrm>
          <a:prstGeom prst="rect">
            <a:avLst/>
          </a:prstGeom>
          <a:solidFill>
            <a:srgbClr val="3A0C1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6583680" y="1280160"/>
            <a:ext cx="5029200" cy="381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949440" y="1554480"/>
            <a:ext cx="5029200" cy="365760"/>
          </a:xfrm>
          <a:prstGeom prst="rect">
            <a:avLst/>
          </a:prstGeom>
          <a:noFill/>
        </p:spPr>
        <p:txBody>
          <a:bodyPr wrap="square">
            <a:spAutoFit/>
          </a:bodyPr>
          <a:lstStyle/>
          <a:p>
            <a:pPr algn="l"/>
            <a:r>
              <a:rPr sz="1100" b="1" i="0">
                <a:solidFill>
                  <a:srgbClr val="B8924A"/>
                </a:solidFill>
                <a:latin typeface="Calibri"/>
              </a:rPr>
              <a:t>YOUR INVESTMENT INCLUDES:</a:t>
            </a:r>
          </a:p>
        </p:txBody>
      </p:sp>
      <p:sp>
        <p:nvSpPr>
          <p:cNvPr id="14" name="TextBox 13"/>
          <p:cNvSpPr txBox="1"/>
          <p:nvPr/>
        </p:nvSpPr>
        <p:spPr>
          <a:xfrm>
            <a:off x="6949440" y="2057400"/>
            <a:ext cx="4297680" cy="4023360"/>
          </a:xfrm>
          <a:prstGeom prst="rect">
            <a:avLst/>
          </a:prstGeom>
          <a:noFill/>
        </p:spPr>
        <p:txBody>
          <a:bodyPr wrap="square">
            <a:spAutoFit/>
          </a:bodyPr>
          <a:lstStyle/>
          <a:p>
            <a:pPr algn="l"/>
            <a:r>
              <a:rPr sz="1300" b="0" i="0">
                <a:solidFill>
                  <a:srgbClr val="CCC5BF"/>
                </a:solidFill>
                <a:latin typeface="Calibri"/>
              </a:rPr>
              <a:t>—  Replace Retirement — the foundational text</a:t>
            </a:r>
          </a:p>
          <a:p>
            <a:pPr algn="l"/>
            <a:r>
              <a:rPr sz="1300" b="0" i="0">
                <a:solidFill>
                  <a:srgbClr val="CCC5BF"/>
                </a:solidFill>
                <a:latin typeface="Calibri"/>
              </a:rPr>
              <a:t/>
            </a:r>
          </a:p>
          <a:p>
            <a:pPr algn="l"/>
            <a:r>
              <a:rPr sz="1300" b="0" i="0">
                <a:solidFill>
                  <a:srgbClr val="CCC5BF"/>
                </a:solidFill>
                <a:latin typeface="Calibri"/>
              </a:rPr>
              <a:t>—  Your completed Legacy Map</a:t>
            </a:r>
          </a:p>
          <a:p>
            <a:pPr algn="l"/>
            <a:r>
              <a:rPr sz="1300" b="0" i="0">
                <a:solidFill>
                  <a:srgbClr val="CCC5BF"/>
                </a:solidFill>
                <a:latin typeface="Calibri"/>
              </a:rPr>
              <a:t/>
            </a:r>
          </a:p>
          <a:p>
            <a:pPr algn="l"/>
            <a:r>
              <a:rPr sz="1300" b="0" i="0">
                <a:solidFill>
                  <a:srgbClr val="CCC5BF"/>
                </a:solidFill>
                <a:latin typeface="Calibri"/>
              </a:rPr>
              <a:t>—  Your Character Compass</a:t>
            </a:r>
          </a:p>
          <a:p>
            <a:pPr algn="l"/>
            <a:r>
              <a:rPr sz="1300" b="0" i="0">
                <a:solidFill>
                  <a:srgbClr val="CCC5BF"/>
                </a:solidFill>
                <a:latin typeface="Calibri"/>
              </a:rPr>
              <a:t/>
            </a:r>
          </a:p>
          <a:p>
            <a:pPr algn="l"/>
            <a:r>
              <a:rPr sz="1300" b="0" i="0">
                <a:solidFill>
                  <a:srgbClr val="CCC5BF"/>
                </a:solidFill>
                <a:latin typeface="Calibri"/>
              </a:rPr>
              <a:t>—  Participation Guide</a:t>
            </a:r>
          </a:p>
          <a:p>
            <a:pPr algn="l"/>
            <a:r>
              <a:rPr sz="1300" b="0" i="0">
                <a:solidFill>
                  <a:srgbClr val="CCC5BF"/>
                </a:solidFill>
                <a:latin typeface="Calibri"/>
              </a:rPr>
              <a:t/>
            </a:r>
          </a:p>
          <a:p>
            <a:pPr algn="l"/>
            <a:r>
              <a:rPr sz="1300" b="0" i="0">
                <a:solidFill>
                  <a:srgbClr val="CCC5BF"/>
                </a:solidFill>
                <a:latin typeface="Calibri"/>
              </a:rPr>
              <a:t>—  Curated reading list and expert content curation</a:t>
            </a:r>
          </a:p>
        </p:txBody>
      </p:sp>
      <p:sp>
        <p:nvSpPr>
          <p:cNvPr id="15" name="Rectangle 14"/>
          <p:cNvSpPr/>
          <p:nvPr/>
        </p:nvSpPr>
        <p:spPr>
          <a:xfrm>
            <a:off x="0" y="6355080"/>
            <a:ext cx="12188952" cy="502920"/>
          </a:xfrm>
          <a:prstGeom prst="rect">
            <a:avLst/>
          </a:prstGeom>
          <a:solidFill>
            <a:srgbClr val="5E111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0" y="6355080"/>
            <a:ext cx="12188952" cy="1905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0080" y="6501384"/>
            <a:ext cx="10972800" cy="365760"/>
          </a:xfrm>
          <a:prstGeom prst="rect">
            <a:avLst/>
          </a:prstGeom>
          <a:noFill/>
        </p:spPr>
        <p:txBody>
          <a:bodyPr wrap="square">
            <a:spAutoFit/>
          </a:bodyPr>
          <a:lstStyle/>
          <a:p>
            <a:pPr algn="l"/>
            <a:r>
              <a:rPr sz="900" b="0" i="0">
                <a:solidFill>
                  <a:srgbClr val="B8924A"/>
                </a:solidFill>
                <a:latin typeface="Calibri"/>
              </a:rPr>
              <a:t>Quarterly in-person sessions are held in the Grand Rapids, MI area. Monthly and weekly sessions are Microsoft Teams. Travel is not required outside of the quarterly cadence.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2A0508"/>
        </a:solidFill>
        <a:effectLst/>
      </p:bgPr>
    </p:bg>
    <p:spTree>
      <p:nvGrpSpPr>
        <p:cNvPr id="1" name=""/>
        <p:cNvGrpSpPr/>
        <p:nvPr/>
      </p:nvGrpSpPr>
      <p:grpSpPr/>
      <p:sp>
        <p:nvSpPr>
          <p:cNvPr id="2" name="Rectangle 1"/>
          <p:cNvSpPr/>
          <p:nvPr/>
        </p:nvSpPr>
        <p:spPr>
          <a:xfrm>
            <a:off x="0" y="0"/>
            <a:ext cx="73152" cy="68580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274320"/>
          </a:xfrm>
          <a:prstGeom prst="rect">
            <a:avLst/>
          </a:prstGeom>
          <a:noFill/>
        </p:spPr>
        <p:txBody>
          <a:bodyPr wrap="square">
            <a:spAutoFit/>
          </a:bodyPr>
          <a:lstStyle/>
          <a:p>
            <a:pPr algn="l"/>
            <a:r>
              <a:rPr sz="1000" b="1" i="0">
                <a:solidFill>
                  <a:srgbClr val="B8924A"/>
                </a:solidFill>
                <a:latin typeface="Calibri"/>
              </a:rPr>
              <a:t>The CEO Advantage · Anderson Advisors, Inc.</a:t>
            </a:r>
          </a:p>
        </p:txBody>
      </p:sp>
      <p:sp>
        <p:nvSpPr>
          <p:cNvPr id="4" name="Rectangle 3"/>
          <p:cNvSpPr/>
          <p:nvPr/>
        </p:nvSpPr>
        <p:spPr>
          <a:xfrm>
            <a:off x="640080" y="1097280"/>
            <a:ext cx="548640" cy="254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1554480"/>
            <a:ext cx="10972800" cy="1645920"/>
          </a:xfrm>
          <a:prstGeom prst="rect">
            <a:avLst/>
          </a:prstGeom>
          <a:noFill/>
        </p:spPr>
        <p:txBody>
          <a:bodyPr wrap="square">
            <a:spAutoFit/>
          </a:bodyPr>
          <a:lstStyle/>
          <a:p>
            <a:pPr algn="l"/>
            <a:r>
              <a:rPr sz="2400" b="0" i="1">
                <a:solidFill>
                  <a:srgbClr val="CCC5BF"/>
                </a:solidFill>
                <a:latin typeface="Georgia"/>
              </a:rPr>
              <a:t>“My Purpose is to inspire and challenge leaders to achieve their greatest personal potential.”</a:t>
            </a:r>
          </a:p>
        </p:txBody>
      </p:sp>
      <p:sp>
        <p:nvSpPr>
          <p:cNvPr id="6" name="TextBox 5"/>
          <p:cNvSpPr txBox="1"/>
          <p:nvPr/>
        </p:nvSpPr>
        <p:spPr>
          <a:xfrm>
            <a:off x="640080" y="3291840"/>
            <a:ext cx="5486400" cy="411480"/>
          </a:xfrm>
          <a:prstGeom prst="rect">
            <a:avLst/>
          </a:prstGeom>
          <a:noFill/>
        </p:spPr>
        <p:txBody>
          <a:bodyPr wrap="square">
            <a:spAutoFit/>
          </a:bodyPr>
          <a:lstStyle/>
          <a:p>
            <a:pPr algn="l"/>
            <a:r>
              <a:rPr sz="1300" b="0" i="0">
                <a:solidFill>
                  <a:srgbClr val="B8924A"/>
                </a:solidFill>
                <a:latin typeface="Georgia"/>
              </a:rPr>
              <a:t>— John Anderson</a:t>
            </a:r>
          </a:p>
        </p:txBody>
      </p:sp>
      <p:sp>
        <p:nvSpPr>
          <p:cNvPr id="7" name="Rectangle 6"/>
          <p:cNvSpPr/>
          <p:nvPr/>
        </p:nvSpPr>
        <p:spPr>
          <a:xfrm>
            <a:off x="640080" y="3840480"/>
            <a:ext cx="10972800" cy="12700"/>
          </a:xfrm>
          <a:prstGeom prst="rect">
            <a:avLst/>
          </a:prstGeom>
          <a:solidFill>
            <a:srgbClr val="8A6C3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40080" y="4114800"/>
            <a:ext cx="10972800" cy="914400"/>
          </a:xfrm>
          <a:prstGeom prst="rect">
            <a:avLst/>
          </a:prstGeom>
          <a:noFill/>
        </p:spPr>
        <p:txBody>
          <a:bodyPr wrap="square">
            <a:spAutoFit/>
          </a:bodyPr>
          <a:lstStyle/>
          <a:p>
            <a:pPr algn="l"/>
            <a:r>
              <a:rPr sz="4600" b="1" i="0">
                <a:solidFill>
                  <a:srgbClr val="FAF7F4"/>
                </a:solidFill>
                <a:latin typeface="Georgia"/>
              </a:rPr>
              <a:t>Let's start a conversation.</a:t>
            </a:r>
          </a:p>
        </p:txBody>
      </p:sp>
      <p:sp>
        <p:nvSpPr>
          <p:cNvPr id="9" name="TextBox 8"/>
          <p:cNvSpPr txBox="1"/>
          <p:nvPr/>
        </p:nvSpPr>
        <p:spPr>
          <a:xfrm>
            <a:off x="640080" y="5349240"/>
            <a:ext cx="10972800" cy="365760"/>
          </a:xfrm>
          <a:prstGeom prst="rect">
            <a:avLst/>
          </a:prstGeom>
          <a:noFill/>
        </p:spPr>
        <p:txBody>
          <a:bodyPr wrap="square">
            <a:spAutoFit/>
          </a:bodyPr>
          <a:lstStyle/>
          <a:p>
            <a:pPr algn="l"/>
            <a:r>
              <a:rPr sz="1600" b="0" i="0">
                <a:solidFill>
                  <a:srgbClr val="B8924A"/>
                </a:solidFill>
                <a:latin typeface="Georgia"/>
              </a:rPr>
              <a:t>john@theceoadvantage.com</a:t>
            </a:r>
          </a:p>
        </p:txBody>
      </p:sp>
      <p:sp>
        <p:nvSpPr>
          <p:cNvPr id="10" name="TextBox 9"/>
          <p:cNvSpPr txBox="1"/>
          <p:nvPr/>
        </p:nvSpPr>
        <p:spPr>
          <a:xfrm>
            <a:off x="640080" y="5760720"/>
            <a:ext cx="10972800" cy="365760"/>
          </a:xfrm>
          <a:prstGeom prst="rect">
            <a:avLst/>
          </a:prstGeom>
          <a:noFill/>
        </p:spPr>
        <p:txBody>
          <a:bodyPr wrap="square">
            <a:spAutoFit/>
          </a:bodyPr>
          <a:lstStyle/>
          <a:p>
            <a:pPr algn="l"/>
            <a:r>
              <a:rPr sz="1400" b="0" i="0">
                <a:solidFill>
                  <a:srgbClr val="CCC5BF"/>
                </a:solidFill>
                <a:latin typeface="Georgia"/>
              </a:rPr>
              <a:t>248.330.0351   ·   www.theceoadvantage.com</a:t>
            </a:r>
          </a:p>
        </p:txBody>
      </p:sp>
      <p:sp>
        <p:nvSpPr>
          <p:cNvPr id="11" name="Rectangle 10"/>
          <p:cNvSpPr/>
          <p:nvPr/>
        </p:nvSpPr>
        <p:spPr>
          <a:xfrm>
            <a:off x="0" y="6355080"/>
            <a:ext cx="12188952" cy="502920"/>
          </a:xfrm>
          <a:prstGeom prst="rect">
            <a:avLst/>
          </a:prstGeom>
          <a:solidFill>
            <a:srgbClr val="5E111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0" y="6355080"/>
            <a:ext cx="12188952" cy="1905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6501384"/>
            <a:ext cx="10972800" cy="365760"/>
          </a:xfrm>
          <a:prstGeom prst="rect">
            <a:avLst/>
          </a:prstGeom>
          <a:noFill/>
        </p:spPr>
        <p:txBody>
          <a:bodyPr wrap="square">
            <a:spAutoFit/>
          </a:bodyPr>
          <a:lstStyle/>
          <a:p>
            <a:pPr algn="l"/>
            <a:r>
              <a:rPr sz="900" b="1" i="0">
                <a:solidFill>
                  <a:srgbClr val="B8924A"/>
                </a:solidFill>
                <a:latin typeface="Calibri"/>
              </a:rPr>
              <a:t>ANDERSON ADVISORS, INC · JOHN ANDERSON</a:t>
            </a:r>
          </a:p>
        </p:txBody>
      </p:sp>
      <p:sp>
        <p:nvSpPr>
          <p:cNvPr id="14" name="TextBox 13"/>
          <p:cNvSpPr txBox="1"/>
          <p:nvPr/>
        </p:nvSpPr>
        <p:spPr>
          <a:xfrm>
            <a:off x="640080" y="6501384"/>
            <a:ext cx="10972800" cy="365760"/>
          </a:xfrm>
          <a:prstGeom prst="rect">
            <a:avLst/>
          </a:prstGeom>
          <a:noFill/>
        </p:spPr>
        <p:txBody>
          <a:bodyPr wrap="square">
            <a:spAutoFit/>
          </a:bodyPr>
          <a:lstStyle/>
          <a:p>
            <a:pPr algn="r"/>
            <a:r>
              <a:rPr sz="900" b="0" i="0">
                <a:solidFill>
                  <a:srgbClr val="B8924A"/>
                </a:solidFill>
                <a:latin typeface="Calibri"/>
              </a:rPr>
              <a:t>The Exponential Leader Practice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8C1E27"/>
        </a:solidFill>
        <a:effectLst/>
      </p:bgPr>
    </p:bg>
    <p:spTree>
      <p:nvGrpSpPr>
        <p:cNvPr id="1" name=""/>
        <p:cNvGrpSpPr/>
        <p:nvPr/>
      </p:nvGrpSpPr>
      <p:grpSpPr/>
      <p:sp>
        <p:nvSpPr>
          <p:cNvPr id="2" name="Rectangle 1"/>
          <p:cNvSpPr/>
          <p:nvPr/>
        </p:nvSpPr>
        <p:spPr>
          <a:xfrm>
            <a:off x="0" y="0"/>
            <a:ext cx="73152" cy="68580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274320"/>
          </a:xfrm>
          <a:prstGeom prst="rect">
            <a:avLst/>
          </a:prstGeom>
          <a:noFill/>
        </p:spPr>
        <p:txBody>
          <a:bodyPr wrap="square">
            <a:spAutoFit/>
          </a:bodyPr>
          <a:lstStyle/>
          <a:p>
            <a:pPr algn="l"/>
            <a:r>
              <a:rPr sz="1000" b="1" i="0">
                <a:solidFill>
                  <a:srgbClr val="B8924A"/>
                </a:solidFill>
                <a:latin typeface="Calibri"/>
              </a:rPr>
              <a:t>The Exponential Leader Practice</a:t>
            </a:r>
          </a:p>
        </p:txBody>
      </p:sp>
      <p:sp>
        <p:nvSpPr>
          <p:cNvPr id="4" name="TextBox 3"/>
          <p:cNvSpPr txBox="1"/>
          <p:nvPr/>
        </p:nvSpPr>
        <p:spPr>
          <a:xfrm>
            <a:off x="640080" y="1463040"/>
            <a:ext cx="10972800" cy="2286000"/>
          </a:xfrm>
          <a:prstGeom prst="rect">
            <a:avLst/>
          </a:prstGeom>
          <a:noFill/>
        </p:spPr>
        <p:txBody>
          <a:bodyPr wrap="square">
            <a:spAutoFit/>
          </a:bodyPr>
          <a:lstStyle/>
          <a:p>
            <a:pPr algn="l"/>
            <a:r>
              <a:rPr sz="5400" b="1" i="0">
                <a:solidFill>
                  <a:srgbClr val="FAF7F4"/>
                </a:solidFill>
                <a:latin typeface="Georgia"/>
              </a:rPr>
              <a:t>The Exponential Leader Practice</a:t>
            </a:r>
          </a:p>
        </p:txBody>
      </p:sp>
      <p:sp>
        <p:nvSpPr>
          <p:cNvPr id="5" name="Rectangle 4"/>
          <p:cNvSpPr/>
          <p:nvPr/>
        </p:nvSpPr>
        <p:spPr>
          <a:xfrm>
            <a:off x="640080" y="3657600"/>
            <a:ext cx="640080" cy="254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3931920"/>
            <a:ext cx="10058400" cy="1371600"/>
          </a:xfrm>
          <a:prstGeom prst="rect">
            <a:avLst/>
          </a:prstGeom>
          <a:noFill/>
        </p:spPr>
        <p:txBody>
          <a:bodyPr wrap="square">
            <a:spAutoFit/>
          </a:bodyPr>
          <a:lstStyle/>
          <a:p>
            <a:pPr algn="l"/>
            <a:r>
              <a:rPr sz="2200" b="0" i="0">
                <a:solidFill>
                  <a:srgbClr val="DDD5CE"/>
                </a:solidFill>
                <a:latin typeface="Georgia"/>
              </a:rPr>
              <a:t>A 36-Month Engagement for Leaders Ready to Define What Comes Next</a:t>
            </a:r>
          </a:p>
        </p:txBody>
      </p:sp>
      <p:sp>
        <p:nvSpPr>
          <p:cNvPr id="7" name="Rectangle 6"/>
          <p:cNvSpPr/>
          <p:nvPr/>
        </p:nvSpPr>
        <p:spPr>
          <a:xfrm>
            <a:off x="0" y="6355080"/>
            <a:ext cx="12188952" cy="502920"/>
          </a:xfrm>
          <a:prstGeom prst="rect">
            <a:avLst/>
          </a:prstGeom>
          <a:solidFill>
            <a:srgbClr val="2A050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0" y="6355080"/>
            <a:ext cx="12188952" cy="1905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6501384"/>
            <a:ext cx="10972800" cy="365760"/>
          </a:xfrm>
          <a:prstGeom prst="rect">
            <a:avLst/>
          </a:prstGeom>
          <a:noFill/>
        </p:spPr>
        <p:txBody>
          <a:bodyPr wrap="square">
            <a:spAutoFit/>
          </a:bodyPr>
          <a:lstStyle/>
          <a:p>
            <a:pPr algn="l"/>
            <a:r>
              <a:rPr sz="900" b="1" i="0">
                <a:solidFill>
                  <a:srgbClr val="B8924A"/>
                </a:solidFill>
                <a:latin typeface="Calibri"/>
              </a:rPr>
              <a:t>248.330.0351   ·   www.theceoadvantage.com</a:t>
            </a:r>
          </a:p>
        </p:txBody>
      </p:sp>
      <p:sp>
        <p:nvSpPr>
          <p:cNvPr id="10" name="TextBox 9"/>
          <p:cNvSpPr txBox="1"/>
          <p:nvPr/>
        </p:nvSpPr>
        <p:spPr>
          <a:xfrm>
            <a:off x="640080" y="6501384"/>
            <a:ext cx="10972800" cy="365760"/>
          </a:xfrm>
          <a:prstGeom prst="rect">
            <a:avLst/>
          </a:prstGeom>
          <a:noFill/>
        </p:spPr>
        <p:txBody>
          <a:bodyPr wrap="square">
            <a:spAutoFit/>
          </a:bodyPr>
          <a:lstStyle/>
          <a:p>
            <a:pPr algn="r"/>
            <a:r>
              <a:rPr sz="900" b="0" i="0">
                <a:solidFill>
                  <a:srgbClr val="B8924A"/>
                </a:solidFill>
                <a:latin typeface="Calibri"/>
              </a:rPr>
              <a:t>The Exponential Leader Practice</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2A0508"/>
        </a:solidFill>
        <a:effectLst/>
      </p:bgPr>
    </p:bg>
    <p:spTree>
      <p:nvGrpSpPr>
        <p:cNvPr id="1" name=""/>
        <p:cNvGrpSpPr/>
        <p:nvPr/>
      </p:nvGrpSpPr>
      <p:grpSpPr/>
      <p:sp>
        <p:nvSpPr>
          <p:cNvPr id="2" name="Rectangle 1"/>
          <p:cNvSpPr/>
          <p:nvPr/>
        </p:nvSpPr>
        <p:spPr>
          <a:xfrm>
            <a:off x="0" y="0"/>
            <a:ext cx="73152" cy="68580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274320"/>
          </a:xfrm>
          <a:prstGeom prst="rect">
            <a:avLst/>
          </a:prstGeom>
          <a:noFill/>
        </p:spPr>
        <p:txBody>
          <a:bodyPr wrap="square">
            <a:spAutoFit/>
          </a:bodyPr>
          <a:lstStyle/>
          <a:p>
            <a:pPr algn="l"/>
            <a:r>
              <a:rPr sz="1000" b="1" i="0">
                <a:solidFill>
                  <a:srgbClr val="B8924A"/>
                </a:solidFill>
                <a:latin typeface="Calibri"/>
              </a:rPr>
              <a:t>01 — The Moment You're In</a:t>
            </a:r>
          </a:p>
        </p:txBody>
      </p:sp>
      <p:sp>
        <p:nvSpPr>
          <p:cNvPr id="4" name="TextBox 3"/>
          <p:cNvSpPr txBox="1"/>
          <p:nvPr/>
        </p:nvSpPr>
        <p:spPr>
          <a:xfrm>
            <a:off x="640080" y="1188720"/>
            <a:ext cx="10972800" cy="1463040"/>
          </a:xfrm>
          <a:prstGeom prst="rect">
            <a:avLst/>
          </a:prstGeom>
          <a:noFill/>
        </p:spPr>
        <p:txBody>
          <a:bodyPr wrap="square">
            <a:spAutoFit/>
          </a:bodyPr>
          <a:lstStyle/>
          <a:p>
            <a:pPr algn="l"/>
            <a:r>
              <a:rPr sz="5200" b="1" i="0">
                <a:solidFill>
                  <a:srgbClr val="FAF7F4"/>
                </a:solidFill>
                <a:latin typeface="Georgia"/>
              </a:rPr>
              <a:t>You're winning. Now what?</a:t>
            </a:r>
          </a:p>
        </p:txBody>
      </p:sp>
      <p:sp>
        <p:nvSpPr>
          <p:cNvPr id="5" name="Rectangle 4"/>
          <p:cNvSpPr/>
          <p:nvPr/>
        </p:nvSpPr>
        <p:spPr>
          <a:xfrm>
            <a:off x="640080" y="2834640"/>
            <a:ext cx="640080" cy="254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3108960"/>
            <a:ext cx="10515600" cy="1371600"/>
          </a:xfrm>
          <a:prstGeom prst="rect">
            <a:avLst/>
          </a:prstGeom>
          <a:noFill/>
        </p:spPr>
        <p:txBody>
          <a:bodyPr wrap="square">
            <a:spAutoFit/>
          </a:bodyPr>
          <a:lstStyle/>
          <a:p>
            <a:pPr algn="l"/>
            <a:r>
              <a:rPr sz="1700" b="0" i="0">
                <a:solidFill>
                  <a:srgbClr val="CCC5BF"/>
                </a:solidFill>
                <a:latin typeface="Calibri"/>
              </a:rPr>
              <a:t>The business is growing. The team is capable. The reputation is earned. By every external measure, you're succeeding.</a:t>
            </a:r>
          </a:p>
        </p:txBody>
      </p:sp>
      <p:sp>
        <p:nvSpPr>
          <p:cNvPr id="7" name="TextBox 6"/>
          <p:cNvSpPr txBox="1"/>
          <p:nvPr/>
        </p:nvSpPr>
        <p:spPr>
          <a:xfrm>
            <a:off x="640080" y="4754880"/>
            <a:ext cx="10972800" cy="1280160"/>
          </a:xfrm>
          <a:prstGeom prst="rect">
            <a:avLst/>
          </a:prstGeom>
          <a:noFill/>
        </p:spPr>
        <p:txBody>
          <a:bodyPr wrap="square">
            <a:spAutoFit/>
          </a:bodyPr>
          <a:lstStyle/>
          <a:p>
            <a:r>
              <a:rPr sz="2000" i="1">
                <a:solidFill>
                  <a:srgbClr val="B8924A"/>
                </a:solidFill>
                <a:latin typeface="Georgia"/>
              </a:rPr>
              <a:t>“The definition of success that drove the last chapter no longer fits the next one.”</a:t>
            </a:r>
          </a:p>
        </p:txBody>
      </p:sp>
      <p:sp>
        <p:nvSpPr>
          <p:cNvPr id="8" name="Rectangle 7"/>
          <p:cNvSpPr/>
          <p:nvPr/>
        </p:nvSpPr>
        <p:spPr>
          <a:xfrm>
            <a:off x="0" y="6355080"/>
            <a:ext cx="12188952" cy="502920"/>
          </a:xfrm>
          <a:prstGeom prst="rect">
            <a:avLst/>
          </a:prstGeom>
          <a:solidFill>
            <a:srgbClr val="5E111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0" y="6355080"/>
            <a:ext cx="12188952" cy="1905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 y="6501384"/>
            <a:ext cx="10972800" cy="365760"/>
          </a:xfrm>
          <a:prstGeom prst="rect">
            <a:avLst/>
          </a:prstGeom>
          <a:noFill/>
        </p:spPr>
        <p:txBody>
          <a:bodyPr wrap="square">
            <a:spAutoFit/>
          </a:bodyPr>
          <a:lstStyle/>
          <a:p>
            <a:pPr algn="l"/>
            <a:r>
              <a:rPr sz="900" b="1" i="0">
                <a:solidFill>
                  <a:srgbClr val="B8924A"/>
                </a:solidFill>
                <a:latin typeface="Calibri"/>
              </a:rPr>
              <a:t>01 · THE MOMENT YOU'RE IN</a:t>
            </a:r>
          </a:p>
        </p:txBody>
      </p:sp>
      <p:sp>
        <p:nvSpPr>
          <p:cNvPr id="11" name="TextBox 10"/>
          <p:cNvSpPr txBox="1"/>
          <p:nvPr/>
        </p:nvSpPr>
        <p:spPr>
          <a:xfrm>
            <a:off x="640080" y="6501384"/>
            <a:ext cx="10972800" cy="365760"/>
          </a:xfrm>
          <a:prstGeom prst="rect">
            <a:avLst/>
          </a:prstGeom>
          <a:noFill/>
        </p:spPr>
        <p:txBody>
          <a:bodyPr wrap="square">
            <a:spAutoFit/>
          </a:bodyPr>
          <a:lstStyle/>
          <a:p>
            <a:pPr algn="r"/>
            <a:r>
              <a:rPr sz="900" b="0" i="0">
                <a:solidFill>
                  <a:srgbClr val="B8924A"/>
                </a:solidFill>
                <a:latin typeface="Calibri"/>
              </a:rPr>
              <a:t>The Exponential Leader Practice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1A18"/>
        </a:solidFill>
        <a:effectLst/>
      </p:bgPr>
    </p:bg>
    <p:spTree>
      <p:nvGrpSpPr>
        <p:cNvPr id="1" name=""/>
        <p:cNvGrpSpPr/>
        <p:nvPr/>
      </p:nvGrpSpPr>
      <p:grpSpPr/>
      <p:sp>
        <p:nvSpPr>
          <p:cNvPr id="2" name="Rectangle 1"/>
          <p:cNvSpPr/>
          <p:nvPr/>
        </p:nvSpPr>
        <p:spPr>
          <a:xfrm>
            <a:off x="0" y="0"/>
            <a:ext cx="73152" cy="68580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274320"/>
          </a:xfrm>
          <a:prstGeom prst="rect">
            <a:avLst/>
          </a:prstGeom>
          <a:noFill/>
        </p:spPr>
        <p:txBody>
          <a:bodyPr wrap="square">
            <a:spAutoFit/>
          </a:bodyPr>
          <a:lstStyle/>
          <a:p>
            <a:pPr algn="l"/>
            <a:r>
              <a:rPr sz="1000" b="1" i="0">
                <a:solidFill>
                  <a:srgbClr val="B8924A"/>
                </a:solidFill>
                <a:latin typeface="Calibri"/>
              </a:rPr>
              <a:t>02 — The Frame</a:t>
            </a:r>
          </a:p>
        </p:txBody>
      </p:sp>
      <p:sp>
        <p:nvSpPr>
          <p:cNvPr id="4" name="TextBox 3"/>
          <p:cNvSpPr txBox="1"/>
          <p:nvPr/>
        </p:nvSpPr>
        <p:spPr>
          <a:xfrm>
            <a:off x="640080" y="1188720"/>
            <a:ext cx="10972800" cy="1828800"/>
          </a:xfrm>
          <a:prstGeom prst="rect">
            <a:avLst/>
          </a:prstGeom>
          <a:noFill/>
        </p:spPr>
        <p:txBody>
          <a:bodyPr wrap="square">
            <a:spAutoFit/>
          </a:bodyPr>
          <a:lstStyle/>
          <a:p>
            <a:pPr algn="l"/>
            <a:r>
              <a:rPr sz="4200" b="1" i="0">
                <a:solidFill>
                  <a:srgbClr val="FAF7F4"/>
                </a:solidFill>
                <a:latin typeface="Georgia"/>
              </a:rPr>
              <a:t>Exponential isn't about scale. It's about significance.</a:t>
            </a:r>
          </a:p>
        </p:txBody>
      </p:sp>
      <p:sp>
        <p:nvSpPr>
          <p:cNvPr id="5" name="Rectangle 4"/>
          <p:cNvSpPr/>
          <p:nvPr/>
        </p:nvSpPr>
        <p:spPr>
          <a:xfrm>
            <a:off x="640080" y="3200400"/>
            <a:ext cx="640080" cy="254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3520440"/>
            <a:ext cx="10515600" cy="1828800"/>
          </a:xfrm>
          <a:prstGeom prst="rect">
            <a:avLst/>
          </a:prstGeom>
          <a:noFill/>
        </p:spPr>
        <p:txBody>
          <a:bodyPr wrap="square">
            <a:spAutoFit/>
          </a:bodyPr>
          <a:lstStyle/>
          <a:p>
            <a:pPr algn="l"/>
            <a:r>
              <a:rPr sz="1500" b="0" i="0">
                <a:solidFill>
                  <a:srgbClr val="CCC5BF"/>
                </a:solidFill>
                <a:latin typeface="Calibri"/>
              </a:rPr>
              <a:t>Drawn from the thinking in Replace Retirement: Living Your Legacy in the Exponential Age, this practice asks a harder question: How do you live your highest calling — using your gifts, deepening your relationships, and leaving something worth leaving.</a:t>
            </a:r>
          </a:p>
        </p:txBody>
      </p:sp>
      <p:sp>
        <p:nvSpPr>
          <p:cNvPr id="7" name="Rectangle 6"/>
          <p:cNvSpPr/>
          <p:nvPr/>
        </p:nvSpPr>
        <p:spPr>
          <a:xfrm>
            <a:off x="640080" y="5166360"/>
            <a:ext cx="10881360" cy="777240"/>
          </a:xfrm>
          <a:prstGeom prst="rect">
            <a:avLst/>
          </a:prstGeom>
          <a:solidFill>
            <a:srgbClr val="2C272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640080" y="5166360"/>
            <a:ext cx="73152" cy="77724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14400" y="5257800"/>
            <a:ext cx="10058400" cy="274320"/>
          </a:xfrm>
          <a:prstGeom prst="rect">
            <a:avLst/>
          </a:prstGeom>
          <a:noFill/>
        </p:spPr>
        <p:txBody>
          <a:bodyPr wrap="square">
            <a:spAutoFit/>
          </a:bodyPr>
          <a:lstStyle/>
          <a:p>
            <a:pPr algn="l"/>
            <a:r>
              <a:rPr sz="900" b="1" i="0">
                <a:solidFill>
                  <a:srgbClr val="B8924A"/>
                </a:solidFill>
                <a:latin typeface="Calibri"/>
              </a:rPr>
              <a:t>FOUNDATIONAL TEXT</a:t>
            </a:r>
          </a:p>
        </p:txBody>
      </p:sp>
      <p:sp>
        <p:nvSpPr>
          <p:cNvPr id="10" name="TextBox 9"/>
          <p:cNvSpPr txBox="1"/>
          <p:nvPr/>
        </p:nvSpPr>
        <p:spPr>
          <a:xfrm>
            <a:off x="914400" y="5532120"/>
            <a:ext cx="10058400" cy="365760"/>
          </a:xfrm>
          <a:prstGeom prst="rect">
            <a:avLst/>
          </a:prstGeom>
          <a:noFill/>
        </p:spPr>
        <p:txBody>
          <a:bodyPr wrap="square">
            <a:spAutoFit/>
          </a:bodyPr>
          <a:lstStyle/>
          <a:p>
            <a:pPr algn="l"/>
            <a:r>
              <a:rPr sz="1400" b="0" i="1">
                <a:solidFill>
                  <a:srgbClr val="FAF7F4"/>
                </a:solidFill>
                <a:latin typeface="Georgia"/>
              </a:rPr>
              <a:t>Replace Retirement: Living Your Legacy in the Exponential Age</a:t>
            </a:r>
          </a:p>
        </p:txBody>
      </p:sp>
      <p:sp>
        <p:nvSpPr>
          <p:cNvPr id="11" name="Rectangle 10"/>
          <p:cNvSpPr/>
          <p:nvPr/>
        </p:nvSpPr>
        <p:spPr>
          <a:xfrm>
            <a:off x="0" y="6355080"/>
            <a:ext cx="12188952" cy="502920"/>
          </a:xfrm>
          <a:prstGeom prst="rect">
            <a:avLst/>
          </a:prstGeom>
          <a:solidFill>
            <a:srgbClr val="2A050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0" y="6355080"/>
            <a:ext cx="12188952" cy="1905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6501384"/>
            <a:ext cx="10972800" cy="365760"/>
          </a:xfrm>
          <a:prstGeom prst="rect">
            <a:avLst/>
          </a:prstGeom>
          <a:noFill/>
        </p:spPr>
        <p:txBody>
          <a:bodyPr wrap="square">
            <a:spAutoFit/>
          </a:bodyPr>
          <a:lstStyle/>
          <a:p>
            <a:pPr algn="l"/>
            <a:r>
              <a:rPr sz="900" b="1" i="0">
                <a:solidFill>
                  <a:srgbClr val="B8924A"/>
                </a:solidFill>
                <a:latin typeface="Calibri"/>
              </a:rPr>
              <a:t>02 · THE FRAME</a:t>
            </a:r>
          </a:p>
        </p:txBody>
      </p:sp>
      <p:sp>
        <p:nvSpPr>
          <p:cNvPr id="14" name="TextBox 13"/>
          <p:cNvSpPr txBox="1"/>
          <p:nvPr/>
        </p:nvSpPr>
        <p:spPr>
          <a:xfrm>
            <a:off x="640080" y="6501384"/>
            <a:ext cx="10972800" cy="365760"/>
          </a:xfrm>
          <a:prstGeom prst="rect">
            <a:avLst/>
          </a:prstGeom>
          <a:noFill/>
        </p:spPr>
        <p:txBody>
          <a:bodyPr wrap="square">
            <a:spAutoFit/>
          </a:bodyPr>
          <a:lstStyle/>
          <a:p>
            <a:pPr algn="r"/>
            <a:r>
              <a:rPr sz="900" b="0" i="0">
                <a:solidFill>
                  <a:srgbClr val="B8924A"/>
                </a:solidFill>
                <a:latin typeface="Calibri"/>
              </a:rPr>
              <a:t>The Exponential Leader Practice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2A0508"/>
        </a:solidFill>
        <a:effectLst/>
      </p:bgPr>
    </p:bg>
    <p:spTree>
      <p:nvGrpSpPr>
        <p:cNvPr id="1" name=""/>
        <p:cNvGrpSpPr/>
        <p:nvPr/>
      </p:nvGrpSpPr>
      <p:grpSpPr/>
      <p:sp>
        <p:nvSpPr>
          <p:cNvPr id="2" name="Rectangle 1"/>
          <p:cNvSpPr/>
          <p:nvPr/>
        </p:nvSpPr>
        <p:spPr>
          <a:xfrm>
            <a:off x="0" y="0"/>
            <a:ext cx="73152" cy="68580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274320"/>
          </a:xfrm>
          <a:prstGeom prst="rect">
            <a:avLst/>
          </a:prstGeom>
          <a:noFill/>
        </p:spPr>
        <p:txBody>
          <a:bodyPr wrap="square">
            <a:spAutoFit/>
          </a:bodyPr>
          <a:lstStyle/>
          <a:p>
            <a:pPr algn="l"/>
            <a:r>
              <a:rPr sz="1000" b="1" i="0">
                <a:solidFill>
                  <a:srgbClr val="B8924A"/>
                </a:solidFill>
                <a:latin typeface="Calibri"/>
              </a:rPr>
              <a:t>03 — The Three Tools</a:t>
            </a:r>
          </a:p>
        </p:txBody>
      </p:sp>
      <p:sp>
        <p:nvSpPr>
          <p:cNvPr id="4" name="TextBox 3"/>
          <p:cNvSpPr txBox="1"/>
          <p:nvPr/>
        </p:nvSpPr>
        <p:spPr>
          <a:xfrm>
            <a:off x="640080" y="1188720"/>
            <a:ext cx="10972800" cy="1280160"/>
          </a:xfrm>
          <a:prstGeom prst="rect">
            <a:avLst/>
          </a:prstGeom>
          <a:noFill/>
        </p:spPr>
        <p:txBody>
          <a:bodyPr wrap="square">
            <a:spAutoFit/>
          </a:bodyPr>
          <a:lstStyle/>
          <a:p>
            <a:pPr algn="l"/>
            <a:r>
              <a:rPr sz="3800" b="1" i="0">
                <a:solidFill>
                  <a:srgbClr val="FAF7F4"/>
                </a:solidFill>
                <a:latin typeface="Georgia"/>
              </a:rPr>
              <a:t>Three instruments. One integrated practice.</a:t>
            </a:r>
          </a:p>
        </p:txBody>
      </p:sp>
      <p:sp>
        <p:nvSpPr>
          <p:cNvPr id="5" name="Rectangle 4"/>
          <p:cNvSpPr/>
          <p:nvPr/>
        </p:nvSpPr>
        <p:spPr>
          <a:xfrm>
            <a:off x="640080" y="2651760"/>
            <a:ext cx="3611880" cy="3383280"/>
          </a:xfrm>
          <a:prstGeom prst="rect">
            <a:avLst/>
          </a:prstGeom>
          <a:solidFill>
            <a:srgbClr val="3A0C1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640080" y="2651760"/>
            <a:ext cx="3611880" cy="254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880360"/>
            <a:ext cx="914400" cy="365760"/>
          </a:xfrm>
          <a:prstGeom prst="rect">
            <a:avLst/>
          </a:prstGeom>
          <a:noFill/>
        </p:spPr>
        <p:txBody>
          <a:bodyPr wrap="square">
            <a:spAutoFit/>
          </a:bodyPr>
          <a:lstStyle/>
          <a:p>
            <a:pPr algn="l"/>
            <a:r>
              <a:rPr sz="2200" b="0" i="0">
                <a:solidFill>
                  <a:srgbClr val="B8924A"/>
                </a:solidFill>
                <a:latin typeface="Georgia"/>
              </a:rPr>
              <a:t>◈</a:t>
            </a:r>
          </a:p>
        </p:txBody>
      </p:sp>
      <p:sp>
        <p:nvSpPr>
          <p:cNvPr id="8" name="TextBox 7"/>
          <p:cNvSpPr txBox="1"/>
          <p:nvPr/>
        </p:nvSpPr>
        <p:spPr>
          <a:xfrm>
            <a:off x="914400" y="3383280"/>
            <a:ext cx="3063240" cy="2560320"/>
          </a:xfrm>
          <a:prstGeom prst="rect">
            <a:avLst/>
          </a:prstGeom>
          <a:noFill/>
        </p:spPr>
        <p:txBody>
          <a:bodyPr wrap="square">
            <a:spAutoFit/>
          </a:bodyPr>
          <a:lstStyle/>
          <a:p>
            <a:pPr algn="l"/>
            <a:r>
              <a:rPr sz="1800" b="1">
                <a:solidFill>
                  <a:srgbClr val="FAF7F4"/>
                </a:solidFill>
                <a:latin typeface="Georgia"/>
              </a:rPr>
              <a:t>Legacy Map</a:t>
            </a:r>
          </a:p>
          <a:p>
            <a:pPr algn="l">
              <a:spcBef>
                <a:spcPts val="1400"/>
              </a:spcBef>
              <a:spcAft>
                <a:spcPts val="1200"/>
              </a:spcAft>
            </a:pPr>
            <a:r>
              <a:rPr sz="1200">
                <a:solidFill>
                  <a:srgbClr val="B8924A"/>
                </a:solidFill>
                <a:latin typeface="Calibri"/>
              </a:rPr>
              <a:t>Clarifies who you want to become and how to live it daily.</a:t>
            </a:r>
          </a:p>
          <a:p>
            <a:pPr algn="l">
              <a:spcBef>
                <a:spcPts val="400"/>
              </a:spcBef>
            </a:pPr>
            <a:r>
              <a:rPr sz="1100">
                <a:solidFill>
                  <a:srgbClr val="AAA5A2"/>
                </a:solidFill>
                <a:latin typeface="Calibri"/>
              </a:rPr>
              <a:t>A structured, in-depth session that translates your priorities, relationships, and aspirations into a single visual document. Not a bucket list. A map — one you return to and refine over the balance of your life as your understanding deepens.</a:t>
            </a:r>
          </a:p>
        </p:txBody>
      </p:sp>
      <p:sp>
        <p:nvSpPr>
          <p:cNvPr id="9" name="Rectangle 8"/>
          <p:cNvSpPr/>
          <p:nvPr/>
        </p:nvSpPr>
        <p:spPr>
          <a:xfrm>
            <a:off x="4297680" y="2651760"/>
            <a:ext cx="3611880" cy="3383280"/>
          </a:xfrm>
          <a:prstGeom prst="rect">
            <a:avLst/>
          </a:prstGeom>
          <a:solidFill>
            <a:srgbClr val="3A0C1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4297680" y="2651760"/>
            <a:ext cx="3611880" cy="254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0" y="2880360"/>
            <a:ext cx="914400" cy="365760"/>
          </a:xfrm>
          <a:prstGeom prst="rect">
            <a:avLst/>
          </a:prstGeom>
          <a:noFill/>
        </p:spPr>
        <p:txBody>
          <a:bodyPr wrap="square">
            <a:spAutoFit/>
          </a:bodyPr>
          <a:lstStyle/>
          <a:p>
            <a:pPr algn="l"/>
            <a:r>
              <a:rPr sz="2200" b="0" i="0">
                <a:solidFill>
                  <a:srgbClr val="B8924A"/>
                </a:solidFill>
                <a:latin typeface="Georgia"/>
              </a:rPr>
              <a:t>◎</a:t>
            </a:r>
          </a:p>
        </p:txBody>
      </p:sp>
      <p:sp>
        <p:nvSpPr>
          <p:cNvPr id="12" name="TextBox 11"/>
          <p:cNvSpPr txBox="1"/>
          <p:nvPr/>
        </p:nvSpPr>
        <p:spPr>
          <a:xfrm>
            <a:off x="4572000" y="3383280"/>
            <a:ext cx="3063240" cy="2560320"/>
          </a:xfrm>
          <a:prstGeom prst="rect">
            <a:avLst/>
          </a:prstGeom>
          <a:noFill/>
        </p:spPr>
        <p:txBody>
          <a:bodyPr wrap="square">
            <a:spAutoFit/>
          </a:bodyPr>
          <a:lstStyle/>
          <a:p>
            <a:pPr algn="l"/>
            <a:r>
              <a:rPr sz="1800" b="1">
                <a:solidFill>
                  <a:srgbClr val="FAF7F4"/>
                </a:solidFill>
                <a:latin typeface="Georgia"/>
              </a:rPr>
              <a:t>Character Compass</a:t>
            </a:r>
          </a:p>
          <a:p>
            <a:pPr algn="l">
              <a:spcBef>
                <a:spcPts val="1400"/>
              </a:spcBef>
              <a:spcAft>
                <a:spcPts val="1200"/>
              </a:spcAft>
            </a:pPr>
            <a:r>
              <a:rPr sz="1200">
                <a:solidFill>
                  <a:srgbClr val="B8924A"/>
                </a:solidFill>
                <a:latin typeface="Calibri"/>
              </a:rPr>
              <a:t>Identifies your Purpose, Principles, Beliefs, and Values to navigate your life.</a:t>
            </a:r>
          </a:p>
          <a:p>
            <a:pPr algn="l">
              <a:spcBef>
                <a:spcPts val="400"/>
              </a:spcBef>
            </a:pPr>
            <a:r>
              <a:rPr sz="1100">
                <a:solidFill>
                  <a:srgbClr val="AAA5A2"/>
                </a:solidFill>
                <a:latin typeface="Calibri"/>
              </a:rPr>
              <a:t>Success is about adding new skills. Character is about knowing — with conviction — which qualities you most embody, and building a daily practice around becoming that person.</a:t>
            </a:r>
          </a:p>
        </p:txBody>
      </p:sp>
      <p:sp>
        <p:nvSpPr>
          <p:cNvPr id="13" name="Rectangle 12"/>
          <p:cNvSpPr/>
          <p:nvPr/>
        </p:nvSpPr>
        <p:spPr>
          <a:xfrm>
            <a:off x="7955279" y="2651760"/>
            <a:ext cx="3611880" cy="3383280"/>
          </a:xfrm>
          <a:prstGeom prst="rect">
            <a:avLst/>
          </a:prstGeom>
          <a:solidFill>
            <a:srgbClr val="3A0C1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7955279" y="2651760"/>
            <a:ext cx="3611880" cy="254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229599" y="2880360"/>
            <a:ext cx="914400" cy="365760"/>
          </a:xfrm>
          <a:prstGeom prst="rect">
            <a:avLst/>
          </a:prstGeom>
          <a:noFill/>
        </p:spPr>
        <p:txBody>
          <a:bodyPr wrap="square">
            <a:spAutoFit/>
          </a:bodyPr>
          <a:lstStyle/>
          <a:p>
            <a:pPr algn="l"/>
            <a:r>
              <a:rPr sz="2200" b="0" i="0">
                <a:solidFill>
                  <a:srgbClr val="B8924A"/>
                </a:solidFill>
                <a:latin typeface="Georgia"/>
              </a:rPr>
              <a:t>△</a:t>
            </a:r>
          </a:p>
        </p:txBody>
      </p:sp>
      <p:sp>
        <p:nvSpPr>
          <p:cNvPr id="16" name="TextBox 15"/>
          <p:cNvSpPr txBox="1"/>
          <p:nvPr/>
        </p:nvSpPr>
        <p:spPr>
          <a:xfrm>
            <a:off x="8229599" y="3383280"/>
            <a:ext cx="3063240" cy="2560320"/>
          </a:xfrm>
          <a:prstGeom prst="rect">
            <a:avLst/>
          </a:prstGeom>
          <a:noFill/>
        </p:spPr>
        <p:txBody>
          <a:bodyPr wrap="square">
            <a:spAutoFit/>
          </a:bodyPr>
          <a:lstStyle/>
          <a:p>
            <a:pPr algn="l"/>
            <a:r>
              <a:rPr sz="1800" b="1">
                <a:solidFill>
                  <a:srgbClr val="FAF7F4"/>
                </a:solidFill>
                <a:latin typeface="Georgia"/>
              </a:rPr>
              <a:t>Weekly Guidance Triangle</a:t>
            </a:r>
          </a:p>
          <a:p>
            <a:pPr algn="l">
              <a:spcBef>
                <a:spcPts val="1400"/>
              </a:spcBef>
              <a:spcAft>
                <a:spcPts val="1200"/>
              </a:spcAft>
            </a:pPr>
            <a:r>
              <a:rPr sz="1200">
                <a:solidFill>
                  <a:srgbClr val="B8924A"/>
                </a:solidFill>
                <a:latin typeface="Calibri"/>
              </a:rPr>
              <a:t>The power of a triad to keep you focused, accountable, and honest.</a:t>
            </a:r>
          </a:p>
          <a:p>
            <a:pPr algn="l">
              <a:spcBef>
                <a:spcPts val="400"/>
              </a:spcBef>
            </a:pPr>
            <a:r>
              <a:rPr sz="1100">
                <a:solidFill>
                  <a:srgbClr val="AAA5A2"/>
                </a:solidFill>
                <a:latin typeface="Calibri"/>
              </a:rPr>
              <a:t>Thirty minutes per week. You, your coach, and a trusted third person of mutual selection — someone who is walking the path with you and is invested enough to hold you to what you said matters. The Triangle creates the gentle friction that turns intention into behavior.</a:t>
            </a:r>
          </a:p>
        </p:txBody>
      </p:sp>
      <p:sp>
        <p:nvSpPr>
          <p:cNvPr id="17" name="Rectangle 16"/>
          <p:cNvSpPr/>
          <p:nvPr/>
        </p:nvSpPr>
        <p:spPr>
          <a:xfrm>
            <a:off x="0" y="6355080"/>
            <a:ext cx="12188952" cy="502920"/>
          </a:xfrm>
          <a:prstGeom prst="rect">
            <a:avLst/>
          </a:prstGeom>
          <a:solidFill>
            <a:srgbClr val="5E111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0" y="6355080"/>
            <a:ext cx="12188952" cy="1905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40080" y="6501384"/>
            <a:ext cx="10972800" cy="365760"/>
          </a:xfrm>
          <a:prstGeom prst="rect">
            <a:avLst/>
          </a:prstGeom>
          <a:noFill/>
        </p:spPr>
        <p:txBody>
          <a:bodyPr wrap="square">
            <a:spAutoFit/>
          </a:bodyPr>
          <a:lstStyle/>
          <a:p>
            <a:pPr algn="l"/>
            <a:r>
              <a:rPr sz="900" b="1" i="0">
                <a:solidFill>
                  <a:srgbClr val="B8924A"/>
                </a:solidFill>
                <a:latin typeface="Calibri"/>
              </a:rPr>
              <a:t>03 · THE THREE TOOLS</a:t>
            </a:r>
          </a:p>
        </p:txBody>
      </p:sp>
      <p:sp>
        <p:nvSpPr>
          <p:cNvPr id="20" name="TextBox 19"/>
          <p:cNvSpPr txBox="1"/>
          <p:nvPr/>
        </p:nvSpPr>
        <p:spPr>
          <a:xfrm>
            <a:off x="640080" y="6501384"/>
            <a:ext cx="10972800" cy="365760"/>
          </a:xfrm>
          <a:prstGeom prst="rect">
            <a:avLst/>
          </a:prstGeom>
          <a:noFill/>
        </p:spPr>
        <p:txBody>
          <a:bodyPr wrap="square">
            <a:spAutoFit/>
          </a:bodyPr>
          <a:lstStyle/>
          <a:p>
            <a:pPr algn="r"/>
            <a:r>
              <a:rPr sz="900" b="0" i="0">
                <a:solidFill>
                  <a:srgbClr val="B8924A"/>
                </a:solidFill>
                <a:latin typeface="Calibri"/>
              </a:rPr>
              <a:t>The Exponential Leader Practice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2EDE7"/>
        </a:solidFill>
        <a:effectLst/>
      </p:bgPr>
    </p:bg>
    <p:spTree>
      <p:nvGrpSpPr>
        <p:cNvPr id="1" name=""/>
        <p:cNvGrpSpPr/>
        <p:nvPr/>
      </p:nvGrpSpPr>
      <p:grpSpPr/>
      <p:sp>
        <p:nvSpPr>
          <p:cNvPr id="2" name="Rectangle 1"/>
          <p:cNvSpPr/>
          <p:nvPr/>
        </p:nvSpPr>
        <p:spPr>
          <a:xfrm>
            <a:off x="0" y="0"/>
            <a:ext cx="73152" cy="6858000"/>
          </a:xfrm>
          <a:prstGeom prst="rect">
            <a:avLst/>
          </a:prstGeom>
          <a:solidFill>
            <a:srgbClr val="8C1E2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274320"/>
          </a:xfrm>
          <a:prstGeom prst="rect">
            <a:avLst/>
          </a:prstGeom>
          <a:noFill/>
        </p:spPr>
        <p:txBody>
          <a:bodyPr wrap="square">
            <a:spAutoFit/>
          </a:bodyPr>
          <a:lstStyle/>
          <a:p>
            <a:pPr algn="l"/>
            <a:r>
              <a:rPr sz="1000" b="1" i="0">
                <a:solidFill>
                  <a:srgbClr val="8C1E27"/>
                </a:solidFill>
                <a:latin typeface="Calibri"/>
              </a:rPr>
              <a:t>04 — The Cadence · Foundation</a:t>
            </a:r>
          </a:p>
        </p:txBody>
      </p:sp>
      <p:sp>
        <p:nvSpPr>
          <p:cNvPr id="4" name="TextBox 3"/>
          <p:cNvSpPr txBox="1"/>
          <p:nvPr/>
        </p:nvSpPr>
        <p:spPr>
          <a:xfrm>
            <a:off x="640080" y="1188720"/>
            <a:ext cx="10972800" cy="1463040"/>
          </a:xfrm>
          <a:prstGeom prst="rect">
            <a:avLst/>
          </a:prstGeom>
          <a:noFill/>
        </p:spPr>
        <p:txBody>
          <a:bodyPr wrap="square">
            <a:spAutoFit/>
          </a:bodyPr>
          <a:lstStyle/>
          <a:p>
            <a:pPr algn="l"/>
            <a:r>
              <a:rPr sz="3600" b="1" i="0">
                <a:solidFill>
                  <a:srgbClr val="1E1A18"/>
                </a:solidFill>
                <a:latin typeface="Georgia"/>
              </a:rPr>
              <a:t>A 36-month rhythm designed for depth, not intensity.</a:t>
            </a:r>
          </a:p>
        </p:txBody>
      </p:sp>
      <p:sp>
        <p:nvSpPr>
          <p:cNvPr id="5" name="Rectangle 4"/>
          <p:cNvSpPr/>
          <p:nvPr/>
        </p:nvSpPr>
        <p:spPr>
          <a:xfrm>
            <a:off x="640080" y="2697480"/>
            <a:ext cx="640080" cy="25400"/>
          </a:xfrm>
          <a:prstGeom prst="rect">
            <a:avLst/>
          </a:prstGeom>
          <a:solidFill>
            <a:srgbClr val="8C1E2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640080" y="2743200"/>
            <a:ext cx="45720" cy="1645920"/>
          </a:xfrm>
          <a:prstGeom prst="rect">
            <a:avLst/>
          </a:prstGeom>
          <a:solidFill>
            <a:srgbClr val="8C1E2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743200"/>
            <a:ext cx="10058400" cy="502920"/>
          </a:xfrm>
          <a:prstGeom prst="rect">
            <a:avLst/>
          </a:prstGeom>
          <a:noFill/>
        </p:spPr>
        <p:txBody>
          <a:bodyPr wrap="square">
            <a:spAutoFit/>
          </a:bodyPr>
          <a:lstStyle/>
          <a:p>
            <a:pPr algn="l"/>
            <a:r>
              <a:rPr sz="2000" b="1" i="0">
                <a:solidFill>
                  <a:srgbClr val="1E1A18"/>
                </a:solidFill>
                <a:latin typeface="Georgia"/>
              </a:rPr>
              <a:t>Legacy Map Session</a:t>
            </a:r>
          </a:p>
        </p:txBody>
      </p:sp>
      <p:sp>
        <p:nvSpPr>
          <p:cNvPr id="8" name="TextBox 7"/>
          <p:cNvSpPr txBox="1"/>
          <p:nvPr/>
        </p:nvSpPr>
        <p:spPr>
          <a:xfrm>
            <a:off x="914400" y="3246120"/>
            <a:ext cx="10058400" cy="365760"/>
          </a:xfrm>
          <a:prstGeom prst="rect">
            <a:avLst/>
          </a:prstGeom>
          <a:noFill/>
        </p:spPr>
        <p:txBody>
          <a:bodyPr wrap="square">
            <a:spAutoFit/>
          </a:bodyPr>
          <a:lstStyle/>
          <a:p>
            <a:pPr algn="l"/>
            <a:r>
              <a:rPr sz="1100" b="1" i="0">
                <a:solidFill>
                  <a:srgbClr val="8C1E27"/>
                </a:solidFill>
                <a:latin typeface="Calibri"/>
              </a:rPr>
              <a:t>3.5 hrs · In Person</a:t>
            </a:r>
          </a:p>
        </p:txBody>
      </p:sp>
      <p:sp>
        <p:nvSpPr>
          <p:cNvPr id="9" name="TextBox 8"/>
          <p:cNvSpPr txBox="1"/>
          <p:nvPr/>
        </p:nvSpPr>
        <p:spPr>
          <a:xfrm>
            <a:off x="914400" y="3611880"/>
            <a:ext cx="10515600" cy="731520"/>
          </a:xfrm>
          <a:prstGeom prst="rect">
            <a:avLst/>
          </a:prstGeom>
          <a:noFill/>
        </p:spPr>
        <p:txBody>
          <a:bodyPr wrap="square">
            <a:spAutoFit/>
          </a:bodyPr>
          <a:lstStyle/>
          <a:p>
            <a:pPr algn="l"/>
            <a:r>
              <a:rPr sz="1300" b="0" i="0">
                <a:solidFill>
                  <a:srgbClr val="414142"/>
                </a:solidFill>
                <a:latin typeface="Calibri"/>
              </a:rPr>
              <a:t>We begin by mapping the terrain: your relationships, your values, your vision for the life you intend to build.</a:t>
            </a:r>
          </a:p>
        </p:txBody>
      </p:sp>
      <p:sp>
        <p:nvSpPr>
          <p:cNvPr id="10" name="Rectangle 9"/>
          <p:cNvSpPr/>
          <p:nvPr/>
        </p:nvSpPr>
        <p:spPr>
          <a:xfrm>
            <a:off x="640080" y="4526280"/>
            <a:ext cx="45720" cy="1645920"/>
          </a:xfrm>
          <a:prstGeom prst="rect">
            <a:avLst/>
          </a:prstGeom>
          <a:solidFill>
            <a:srgbClr val="8C1E2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14400" y="4526280"/>
            <a:ext cx="10058400" cy="502920"/>
          </a:xfrm>
          <a:prstGeom prst="rect">
            <a:avLst/>
          </a:prstGeom>
          <a:noFill/>
        </p:spPr>
        <p:txBody>
          <a:bodyPr wrap="square">
            <a:spAutoFit/>
          </a:bodyPr>
          <a:lstStyle/>
          <a:p>
            <a:pPr algn="l"/>
            <a:r>
              <a:rPr sz="2000" b="1" i="0">
                <a:solidFill>
                  <a:srgbClr val="1E1A18"/>
                </a:solidFill>
                <a:latin typeface="Georgia"/>
              </a:rPr>
              <a:t>Character Compass Session</a:t>
            </a:r>
          </a:p>
        </p:txBody>
      </p:sp>
      <p:sp>
        <p:nvSpPr>
          <p:cNvPr id="12" name="TextBox 11"/>
          <p:cNvSpPr txBox="1"/>
          <p:nvPr/>
        </p:nvSpPr>
        <p:spPr>
          <a:xfrm>
            <a:off x="914400" y="5029200"/>
            <a:ext cx="10058400" cy="365760"/>
          </a:xfrm>
          <a:prstGeom prst="rect">
            <a:avLst/>
          </a:prstGeom>
          <a:noFill/>
        </p:spPr>
        <p:txBody>
          <a:bodyPr wrap="square">
            <a:spAutoFit/>
          </a:bodyPr>
          <a:lstStyle/>
          <a:p>
            <a:pPr algn="l"/>
            <a:r>
              <a:rPr sz="1100" b="1" i="0">
                <a:solidFill>
                  <a:srgbClr val="8C1E27"/>
                </a:solidFill>
                <a:latin typeface="Calibri"/>
              </a:rPr>
              <a:t>3.5 hrs · In Person</a:t>
            </a:r>
          </a:p>
        </p:txBody>
      </p:sp>
      <p:sp>
        <p:nvSpPr>
          <p:cNvPr id="13" name="TextBox 12"/>
          <p:cNvSpPr txBox="1"/>
          <p:nvPr/>
        </p:nvSpPr>
        <p:spPr>
          <a:xfrm>
            <a:off x="914400" y="5394960"/>
            <a:ext cx="10515600" cy="731520"/>
          </a:xfrm>
          <a:prstGeom prst="rect">
            <a:avLst/>
          </a:prstGeom>
          <a:noFill/>
        </p:spPr>
        <p:txBody>
          <a:bodyPr wrap="square">
            <a:spAutoFit/>
          </a:bodyPr>
          <a:lstStyle/>
          <a:p>
            <a:pPr algn="l"/>
            <a:r>
              <a:rPr sz="1300" b="0" i="0">
                <a:solidFill>
                  <a:srgbClr val="414142"/>
                </a:solidFill>
                <a:latin typeface="Calibri"/>
              </a:rPr>
              <a:t>We identify your family Core Values, life's Purpose, Beliefs, and the Principles to navigate life's journey. The compass you'll carry into every quarter.</a:t>
            </a:r>
          </a:p>
        </p:txBody>
      </p:sp>
      <p:sp>
        <p:nvSpPr>
          <p:cNvPr id="14" name="Rectangle 13"/>
          <p:cNvSpPr/>
          <p:nvPr/>
        </p:nvSpPr>
        <p:spPr>
          <a:xfrm>
            <a:off x="0" y="6355080"/>
            <a:ext cx="12188952" cy="502920"/>
          </a:xfrm>
          <a:prstGeom prst="rect">
            <a:avLst/>
          </a:prstGeom>
          <a:solidFill>
            <a:srgbClr val="8C1E2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0" y="6355080"/>
            <a:ext cx="12188952" cy="1905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0080" y="6501384"/>
            <a:ext cx="10972800" cy="365760"/>
          </a:xfrm>
          <a:prstGeom prst="rect">
            <a:avLst/>
          </a:prstGeom>
          <a:noFill/>
        </p:spPr>
        <p:txBody>
          <a:bodyPr wrap="square">
            <a:spAutoFit/>
          </a:bodyPr>
          <a:lstStyle/>
          <a:p>
            <a:pPr algn="l"/>
            <a:r>
              <a:rPr sz="900" b="1" i="0">
                <a:solidFill>
                  <a:srgbClr val="B8924A"/>
                </a:solidFill>
                <a:latin typeface="Calibri"/>
              </a:rPr>
              <a:t>FOUNDATION · TWO IN-PERSON SESSIONS · 04 THE CADENCE</a:t>
            </a:r>
          </a:p>
        </p:txBody>
      </p:sp>
      <p:sp>
        <p:nvSpPr>
          <p:cNvPr id="17" name="TextBox 16"/>
          <p:cNvSpPr txBox="1"/>
          <p:nvPr/>
        </p:nvSpPr>
        <p:spPr>
          <a:xfrm>
            <a:off x="640080" y="6501384"/>
            <a:ext cx="10972800" cy="365760"/>
          </a:xfrm>
          <a:prstGeom prst="rect">
            <a:avLst/>
          </a:prstGeom>
          <a:noFill/>
        </p:spPr>
        <p:txBody>
          <a:bodyPr wrap="square">
            <a:spAutoFit/>
          </a:bodyPr>
          <a:lstStyle/>
          <a:p>
            <a:pPr algn="r"/>
            <a:r>
              <a:rPr sz="900" b="0" i="0">
                <a:solidFill>
                  <a:srgbClr val="B8924A"/>
                </a:solidFill>
                <a:latin typeface="Calibri"/>
              </a:rPr>
              <a:t>The Exponential Leader Practice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AF7F4"/>
        </a:solidFill>
        <a:effectLst/>
      </p:bgPr>
    </p:bg>
    <p:spTree>
      <p:nvGrpSpPr>
        <p:cNvPr id="1" name=""/>
        <p:cNvGrpSpPr/>
        <p:nvPr/>
      </p:nvGrpSpPr>
      <p:grpSpPr/>
      <p:sp>
        <p:nvSpPr>
          <p:cNvPr id="2" name="Rectangle 1"/>
          <p:cNvSpPr/>
          <p:nvPr/>
        </p:nvSpPr>
        <p:spPr>
          <a:xfrm>
            <a:off x="0" y="0"/>
            <a:ext cx="73152" cy="6858000"/>
          </a:xfrm>
          <a:prstGeom prst="rect">
            <a:avLst/>
          </a:prstGeom>
          <a:solidFill>
            <a:srgbClr val="8C1E2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274320"/>
          </a:xfrm>
          <a:prstGeom prst="rect">
            <a:avLst/>
          </a:prstGeom>
          <a:noFill/>
        </p:spPr>
        <p:txBody>
          <a:bodyPr wrap="square">
            <a:spAutoFit/>
          </a:bodyPr>
          <a:lstStyle/>
          <a:p>
            <a:pPr algn="l"/>
            <a:r>
              <a:rPr sz="1000" b="1" i="0">
                <a:solidFill>
                  <a:srgbClr val="8C1E27"/>
                </a:solidFill>
                <a:latin typeface="Calibri"/>
              </a:rPr>
              <a:t>04 — The Cadence · Ongoing Practice</a:t>
            </a:r>
          </a:p>
        </p:txBody>
      </p:sp>
      <p:sp>
        <p:nvSpPr>
          <p:cNvPr id="4" name="TextBox 3"/>
          <p:cNvSpPr txBox="1"/>
          <p:nvPr/>
        </p:nvSpPr>
        <p:spPr>
          <a:xfrm>
            <a:off x="640080" y="1188720"/>
            <a:ext cx="10972800" cy="914400"/>
          </a:xfrm>
          <a:prstGeom prst="rect">
            <a:avLst/>
          </a:prstGeom>
          <a:noFill/>
        </p:spPr>
        <p:txBody>
          <a:bodyPr wrap="square">
            <a:spAutoFit/>
          </a:bodyPr>
          <a:lstStyle/>
          <a:p>
            <a:pPr algn="l"/>
            <a:r>
              <a:rPr sz="3600" b="1" i="0">
                <a:solidFill>
                  <a:srgbClr val="1E1A18"/>
                </a:solidFill>
                <a:latin typeface="Georgia"/>
              </a:rPr>
              <a:t>The ongoing rhythm.</a:t>
            </a:r>
          </a:p>
        </p:txBody>
      </p:sp>
      <p:sp>
        <p:nvSpPr>
          <p:cNvPr id="5" name="TextBox 4"/>
          <p:cNvSpPr txBox="1"/>
          <p:nvPr/>
        </p:nvSpPr>
        <p:spPr>
          <a:xfrm>
            <a:off x="640080" y="2011680"/>
            <a:ext cx="10972800" cy="548640"/>
          </a:xfrm>
          <a:prstGeom prst="rect">
            <a:avLst/>
          </a:prstGeom>
          <a:noFill/>
        </p:spPr>
        <p:txBody>
          <a:bodyPr wrap="square">
            <a:spAutoFit/>
          </a:bodyPr>
          <a:lstStyle/>
          <a:p>
            <a:pPr algn="l"/>
            <a:r>
              <a:rPr sz="1400" b="0" i="0">
                <a:solidFill>
                  <a:srgbClr val="414142"/>
                </a:solidFill>
                <a:latin typeface="Georgia"/>
              </a:rPr>
              <a:t>Quarterly · Monthly · Weekly. A repeating cadence designed to make reflection a practice, not an event.</a:t>
            </a:r>
          </a:p>
        </p:txBody>
      </p:sp>
      <p:sp>
        <p:nvSpPr>
          <p:cNvPr id="6" name="Rectangle 5"/>
          <p:cNvSpPr/>
          <p:nvPr/>
        </p:nvSpPr>
        <p:spPr>
          <a:xfrm>
            <a:off x="640080" y="2926080"/>
            <a:ext cx="3611880" cy="31089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640080" y="2926080"/>
            <a:ext cx="3611880" cy="38100"/>
          </a:xfrm>
          <a:prstGeom prst="rect">
            <a:avLst/>
          </a:prstGeom>
          <a:solidFill>
            <a:srgbClr val="8C1E2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14400" y="3200400"/>
            <a:ext cx="3063240" cy="502920"/>
          </a:xfrm>
          <a:prstGeom prst="rect">
            <a:avLst/>
          </a:prstGeom>
          <a:noFill/>
        </p:spPr>
        <p:txBody>
          <a:bodyPr wrap="square">
            <a:spAutoFit/>
          </a:bodyPr>
          <a:lstStyle/>
          <a:p>
            <a:pPr algn="l"/>
            <a:r>
              <a:rPr sz="1800" b="1" i="0">
                <a:solidFill>
                  <a:srgbClr val="1E1A18"/>
                </a:solidFill>
                <a:latin typeface="Georgia"/>
              </a:rPr>
              <a:t>Quarterly Target Session</a:t>
            </a:r>
          </a:p>
        </p:txBody>
      </p:sp>
      <p:sp>
        <p:nvSpPr>
          <p:cNvPr id="9" name="TextBox 8"/>
          <p:cNvSpPr txBox="1"/>
          <p:nvPr/>
        </p:nvSpPr>
        <p:spPr>
          <a:xfrm>
            <a:off x="914400" y="3794760"/>
            <a:ext cx="3063240" cy="365760"/>
          </a:xfrm>
          <a:prstGeom prst="rect">
            <a:avLst/>
          </a:prstGeom>
          <a:noFill/>
        </p:spPr>
        <p:txBody>
          <a:bodyPr wrap="square">
            <a:spAutoFit/>
          </a:bodyPr>
          <a:lstStyle/>
          <a:p>
            <a:pPr algn="l"/>
            <a:r>
              <a:rPr sz="1000" b="1" i="0">
                <a:solidFill>
                  <a:srgbClr val="8C1E27"/>
                </a:solidFill>
                <a:latin typeface="Calibri"/>
              </a:rPr>
              <a:t>3 hrs · In Person · Every 90 Days</a:t>
            </a:r>
          </a:p>
        </p:txBody>
      </p:sp>
      <p:sp>
        <p:nvSpPr>
          <p:cNvPr id="10" name="TextBox 9"/>
          <p:cNvSpPr txBox="1"/>
          <p:nvPr/>
        </p:nvSpPr>
        <p:spPr>
          <a:xfrm>
            <a:off x="914400" y="4206240"/>
            <a:ext cx="3063240" cy="1737360"/>
          </a:xfrm>
          <a:prstGeom prst="rect">
            <a:avLst/>
          </a:prstGeom>
          <a:noFill/>
        </p:spPr>
        <p:txBody>
          <a:bodyPr wrap="square">
            <a:spAutoFit/>
          </a:bodyPr>
          <a:lstStyle/>
          <a:p>
            <a:pPr algn="l"/>
            <a:r>
              <a:rPr sz="1200" b="0" i="0">
                <a:solidFill>
                  <a:srgbClr val="414142"/>
                </a:solidFill>
                <a:latin typeface="Calibri"/>
              </a:rPr>
              <a:t>Reflect on the past quarter. Review what you learned. Set targets for the next 90 days grounded in your Legacy Map and Character Compass.</a:t>
            </a:r>
          </a:p>
        </p:txBody>
      </p:sp>
      <p:sp>
        <p:nvSpPr>
          <p:cNvPr id="11" name="Rectangle 10"/>
          <p:cNvSpPr/>
          <p:nvPr/>
        </p:nvSpPr>
        <p:spPr>
          <a:xfrm>
            <a:off x="4297680" y="2926080"/>
            <a:ext cx="3611880" cy="31089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4297680" y="2926080"/>
            <a:ext cx="3611880" cy="38100"/>
          </a:xfrm>
          <a:prstGeom prst="rect">
            <a:avLst/>
          </a:prstGeom>
          <a:solidFill>
            <a:srgbClr val="8C1E2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00" y="3200400"/>
            <a:ext cx="3063240" cy="502920"/>
          </a:xfrm>
          <a:prstGeom prst="rect">
            <a:avLst/>
          </a:prstGeom>
          <a:noFill/>
        </p:spPr>
        <p:txBody>
          <a:bodyPr wrap="square">
            <a:spAutoFit/>
          </a:bodyPr>
          <a:lstStyle/>
          <a:p>
            <a:pPr algn="l"/>
            <a:r>
              <a:rPr sz="1800" b="1" i="0">
                <a:solidFill>
                  <a:srgbClr val="1E1A18"/>
                </a:solidFill>
                <a:latin typeface="Georgia"/>
              </a:rPr>
              <a:t>Monthly Focus Session</a:t>
            </a:r>
          </a:p>
        </p:txBody>
      </p:sp>
      <p:sp>
        <p:nvSpPr>
          <p:cNvPr id="14" name="TextBox 13"/>
          <p:cNvSpPr txBox="1"/>
          <p:nvPr/>
        </p:nvSpPr>
        <p:spPr>
          <a:xfrm>
            <a:off x="4572000" y="3794760"/>
            <a:ext cx="3063240" cy="365760"/>
          </a:xfrm>
          <a:prstGeom prst="rect">
            <a:avLst/>
          </a:prstGeom>
          <a:noFill/>
        </p:spPr>
        <p:txBody>
          <a:bodyPr wrap="square">
            <a:spAutoFit/>
          </a:bodyPr>
          <a:lstStyle/>
          <a:p>
            <a:pPr algn="l"/>
            <a:r>
              <a:rPr sz="1000" b="1" i="0">
                <a:solidFill>
                  <a:srgbClr val="8C1E27"/>
                </a:solidFill>
                <a:latin typeface="Calibri"/>
              </a:rPr>
              <a:t>1 hr · Microsoft Teams</a:t>
            </a:r>
          </a:p>
        </p:txBody>
      </p:sp>
      <p:sp>
        <p:nvSpPr>
          <p:cNvPr id="15" name="TextBox 14"/>
          <p:cNvSpPr txBox="1"/>
          <p:nvPr/>
        </p:nvSpPr>
        <p:spPr>
          <a:xfrm>
            <a:off x="4572000" y="4206240"/>
            <a:ext cx="3063240" cy="1737360"/>
          </a:xfrm>
          <a:prstGeom prst="rect">
            <a:avLst/>
          </a:prstGeom>
          <a:noFill/>
        </p:spPr>
        <p:txBody>
          <a:bodyPr wrap="square">
            <a:spAutoFit/>
          </a:bodyPr>
          <a:lstStyle/>
          <a:p>
            <a:pPr algn="l"/>
            <a:r>
              <a:rPr sz="1200" b="0" i="0">
                <a:solidFill>
                  <a:srgbClr val="414142"/>
                </a:solidFill>
                <a:latin typeface="Calibri"/>
              </a:rPr>
              <a:t>Determine your top three priorities for the coming month. Reflect on the past 30 days. Keep the compass calibrated.</a:t>
            </a:r>
          </a:p>
        </p:txBody>
      </p:sp>
      <p:sp>
        <p:nvSpPr>
          <p:cNvPr id="16" name="Rectangle 15"/>
          <p:cNvSpPr/>
          <p:nvPr/>
        </p:nvSpPr>
        <p:spPr>
          <a:xfrm>
            <a:off x="7955279" y="2926080"/>
            <a:ext cx="3611880" cy="31089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7955279" y="2926080"/>
            <a:ext cx="3611880" cy="38100"/>
          </a:xfrm>
          <a:prstGeom prst="rect">
            <a:avLst/>
          </a:prstGeom>
          <a:solidFill>
            <a:srgbClr val="8C1E2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8229599" y="3200400"/>
            <a:ext cx="3063240" cy="502920"/>
          </a:xfrm>
          <a:prstGeom prst="rect">
            <a:avLst/>
          </a:prstGeom>
          <a:noFill/>
        </p:spPr>
        <p:txBody>
          <a:bodyPr wrap="square">
            <a:spAutoFit/>
          </a:bodyPr>
          <a:lstStyle/>
          <a:p>
            <a:pPr algn="l"/>
            <a:r>
              <a:rPr sz="1800" b="1" i="0">
                <a:solidFill>
                  <a:srgbClr val="1E1A18"/>
                </a:solidFill>
                <a:latin typeface="Georgia"/>
              </a:rPr>
              <a:t>Weekly Guidance Triangle</a:t>
            </a:r>
          </a:p>
        </p:txBody>
      </p:sp>
      <p:sp>
        <p:nvSpPr>
          <p:cNvPr id="19" name="TextBox 18"/>
          <p:cNvSpPr txBox="1"/>
          <p:nvPr/>
        </p:nvSpPr>
        <p:spPr>
          <a:xfrm>
            <a:off x="8229599" y="3794760"/>
            <a:ext cx="3063240" cy="365760"/>
          </a:xfrm>
          <a:prstGeom prst="rect">
            <a:avLst/>
          </a:prstGeom>
          <a:noFill/>
        </p:spPr>
        <p:txBody>
          <a:bodyPr wrap="square">
            <a:spAutoFit/>
          </a:bodyPr>
          <a:lstStyle/>
          <a:p>
            <a:pPr algn="l"/>
            <a:r>
              <a:rPr sz="1000" b="1" i="0">
                <a:solidFill>
                  <a:srgbClr val="8C1E27"/>
                </a:solidFill>
                <a:latin typeface="Calibri"/>
              </a:rPr>
              <a:t>30 min · Microsoft Teams · With a third person</a:t>
            </a:r>
          </a:p>
        </p:txBody>
      </p:sp>
      <p:sp>
        <p:nvSpPr>
          <p:cNvPr id="20" name="TextBox 19"/>
          <p:cNvSpPr txBox="1"/>
          <p:nvPr/>
        </p:nvSpPr>
        <p:spPr>
          <a:xfrm>
            <a:off x="8229599" y="4206240"/>
            <a:ext cx="3063240" cy="1737360"/>
          </a:xfrm>
          <a:prstGeom prst="rect">
            <a:avLst/>
          </a:prstGeom>
          <a:noFill/>
        </p:spPr>
        <p:txBody>
          <a:bodyPr wrap="square">
            <a:spAutoFit/>
          </a:bodyPr>
          <a:lstStyle/>
          <a:p>
            <a:pPr algn="l"/>
            <a:r>
              <a:rPr sz="1200" b="0" i="0">
                <a:solidFill>
                  <a:srgbClr val="414142"/>
                </a:solidFill>
                <a:latin typeface="Calibri"/>
              </a:rPr>
              <a:t>The weekly anchor. You, your coach, and your Triangle partner — holding you to what matters most this week.</a:t>
            </a:r>
          </a:p>
        </p:txBody>
      </p:sp>
      <p:sp>
        <p:nvSpPr>
          <p:cNvPr id="21" name="Rectangle 20"/>
          <p:cNvSpPr/>
          <p:nvPr/>
        </p:nvSpPr>
        <p:spPr>
          <a:xfrm>
            <a:off x="0" y="6355080"/>
            <a:ext cx="12188952" cy="502920"/>
          </a:xfrm>
          <a:prstGeom prst="rect">
            <a:avLst/>
          </a:prstGeom>
          <a:solidFill>
            <a:srgbClr val="8C1E2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0" y="6355080"/>
            <a:ext cx="12188952" cy="1905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40080" y="6501384"/>
            <a:ext cx="10972800" cy="365760"/>
          </a:xfrm>
          <a:prstGeom prst="rect">
            <a:avLst/>
          </a:prstGeom>
          <a:noFill/>
        </p:spPr>
        <p:txBody>
          <a:bodyPr wrap="square">
            <a:spAutoFit/>
          </a:bodyPr>
          <a:lstStyle/>
          <a:p>
            <a:pPr algn="l"/>
            <a:r>
              <a:rPr sz="900" b="1" i="0">
                <a:solidFill>
                  <a:srgbClr val="B8924A"/>
                </a:solidFill>
                <a:latin typeface="Calibri"/>
              </a:rPr>
              <a:t>ONGOING PRACTICE · QUARTERLY · MONTHLY · WEEKLY</a:t>
            </a:r>
          </a:p>
        </p:txBody>
      </p:sp>
      <p:sp>
        <p:nvSpPr>
          <p:cNvPr id="24" name="TextBox 23"/>
          <p:cNvSpPr txBox="1"/>
          <p:nvPr/>
        </p:nvSpPr>
        <p:spPr>
          <a:xfrm>
            <a:off x="640080" y="6501384"/>
            <a:ext cx="10972800" cy="365760"/>
          </a:xfrm>
          <a:prstGeom prst="rect">
            <a:avLst/>
          </a:prstGeom>
          <a:noFill/>
        </p:spPr>
        <p:txBody>
          <a:bodyPr wrap="square">
            <a:spAutoFit/>
          </a:bodyPr>
          <a:lstStyle/>
          <a:p>
            <a:pPr algn="r"/>
            <a:r>
              <a:rPr sz="900" b="0" i="0">
                <a:solidFill>
                  <a:srgbClr val="B8924A"/>
                </a:solidFill>
                <a:latin typeface="Calibri"/>
              </a:rPr>
              <a:t>The Exponential Leader Practice</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2A0508"/>
        </a:solidFill>
        <a:effectLst/>
      </p:bgPr>
    </p:bg>
    <p:spTree>
      <p:nvGrpSpPr>
        <p:cNvPr id="1" name=""/>
        <p:cNvGrpSpPr/>
        <p:nvPr/>
      </p:nvGrpSpPr>
      <p:grpSpPr/>
      <p:sp>
        <p:nvSpPr>
          <p:cNvPr id="2" name="Rectangle 1"/>
          <p:cNvSpPr/>
          <p:nvPr/>
        </p:nvSpPr>
        <p:spPr>
          <a:xfrm>
            <a:off x="0" y="0"/>
            <a:ext cx="73152" cy="68580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274320"/>
          </a:xfrm>
          <a:prstGeom prst="rect">
            <a:avLst/>
          </a:prstGeom>
          <a:noFill/>
        </p:spPr>
        <p:txBody>
          <a:bodyPr wrap="square">
            <a:spAutoFit/>
          </a:bodyPr>
          <a:lstStyle/>
          <a:p>
            <a:pPr algn="l"/>
            <a:r>
              <a:rPr sz="1000" b="1" i="0">
                <a:solidFill>
                  <a:srgbClr val="B8924A"/>
                </a:solidFill>
                <a:latin typeface="Calibri"/>
              </a:rPr>
              <a:t>05 — What Changes</a:t>
            </a:r>
          </a:p>
        </p:txBody>
      </p:sp>
      <p:sp>
        <p:nvSpPr>
          <p:cNvPr id="4" name="TextBox 3"/>
          <p:cNvSpPr txBox="1"/>
          <p:nvPr/>
        </p:nvSpPr>
        <p:spPr>
          <a:xfrm>
            <a:off x="640080" y="1188720"/>
            <a:ext cx="10972800" cy="1188720"/>
          </a:xfrm>
          <a:prstGeom prst="rect">
            <a:avLst/>
          </a:prstGeom>
          <a:noFill/>
        </p:spPr>
        <p:txBody>
          <a:bodyPr wrap="square">
            <a:spAutoFit/>
          </a:bodyPr>
          <a:lstStyle/>
          <a:p>
            <a:pPr algn="l"/>
            <a:r>
              <a:rPr sz="3600" b="1" i="0">
                <a:solidFill>
                  <a:srgbClr val="FAF7F4"/>
                </a:solidFill>
                <a:latin typeface="Georgia"/>
              </a:rPr>
              <a:t>Three years from now, something will be different.</a:t>
            </a:r>
          </a:p>
        </p:txBody>
      </p:sp>
      <p:sp>
        <p:nvSpPr>
          <p:cNvPr id="5" name="Rectangle 4"/>
          <p:cNvSpPr/>
          <p:nvPr/>
        </p:nvSpPr>
        <p:spPr>
          <a:xfrm>
            <a:off x="640080" y="2651760"/>
            <a:ext cx="3611880" cy="3383280"/>
          </a:xfrm>
          <a:prstGeom prst="rect">
            <a:avLst/>
          </a:prstGeom>
          <a:solidFill>
            <a:srgbClr val="3A0C1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640080" y="2651760"/>
            <a:ext cx="3611880" cy="381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926080"/>
            <a:ext cx="3063240" cy="365760"/>
          </a:xfrm>
          <a:prstGeom prst="rect">
            <a:avLst/>
          </a:prstGeom>
          <a:noFill/>
        </p:spPr>
        <p:txBody>
          <a:bodyPr wrap="square">
            <a:spAutoFit/>
          </a:bodyPr>
          <a:lstStyle/>
          <a:p>
            <a:pPr algn="l"/>
            <a:r>
              <a:rPr sz="1100" b="1" i="1">
                <a:solidFill>
                  <a:srgbClr val="B8924A"/>
                </a:solidFill>
                <a:latin typeface="Calibri"/>
              </a:rPr>
              <a:t>YEAR ONE</a:t>
            </a:r>
          </a:p>
        </p:txBody>
      </p:sp>
      <p:sp>
        <p:nvSpPr>
          <p:cNvPr id="8" name="TextBox 7"/>
          <p:cNvSpPr txBox="1"/>
          <p:nvPr/>
        </p:nvSpPr>
        <p:spPr>
          <a:xfrm>
            <a:off x="914400" y="3291840"/>
            <a:ext cx="3063240" cy="548640"/>
          </a:xfrm>
          <a:prstGeom prst="rect">
            <a:avLst/>
          </a:prstGeom>
          <a:noFill/>
        </p:spPr>
        <p:txBody>
          <a:bodyPr wrap="square">
            <a:spAutoFit/>
          </a:bodyPr>
          <a:lstStyle/>
          <a:p>
            <a:pPr algn="l"/>
            <a:r>
              <a:rPr sz="1700" b="1" i="0">
                <a:solidFill>
                  <a:srgbClr val="FAF7F4"/>
                </a:solidFill>
                <a:latin typeface="Georgia"/>
              </a:rPr>
              <a:t>Clarity replaces noise.</a:t>
            </a:r>
          </a:p>
        </p:txBody>
      </p:sp>
      <p:sp>
        <p:nvSpPr>
          <p:cNvPr id="9" name="TextBox 8"/>
          <p:cNvSpPr txBox="1"/>
          <p:nvPr/>
        </p:nvSpPr>
        <p:spPr>
          <a:xfrm>
            <a:off x="914400" y="3931920"/>
            <a:ext cx="3063240" cy="2011680"/>
          </a:xfrm>
          <a:prstGeom prst="rect">
            <a:avLst/>
          </a:prstGeom>
          <a:noFill/>
        </p:spPr>
        <p:txBody>
          <a:bodyPr wrap="square">
            <a:spAutoFit/>
          </a:bodyPr>
          <a:lstStyle/>
          <a:p>
            <a:pPr algn="l"/>
            <a:r>
              <a:rPr sz="1100" b="0" i="0">
                <a:solidFill>
                  <a:srgbClr val="AAA5A2"/>
                </a:solidFill>
                <a:latin typeface="Calibri"/>
              </a:rPr>
              <a:t>•  You have a completed Legacy Map and Character Compass — two documents that articulate who you are and who you're becoming with more precision than anything you've written before.</a:t>
            </a:r>
          </a:p>
          <a:p>
            <a:pPr algn="l"/>
            <a:r>
              <a:rPr sz="1100" b="0" i="0">
                <a:solidFill>
                  <a:srgbClr val="AAA5A2"/>
                </a:solidFill>
                <a:latin typeface="Calibri"/>
              </a:rPr>
              <a:t>•  You've named the relationships that matter most and taken deliberate steps to deepen them.</a:t>
            </a:r>
          </a:p>
          <a:p>
            <a:pPr algn="l"/>
            <a:r>
              <a:rPr sz="1100" b="0" i="0">
                <a:solidFill>
                  <a:srgbClr val="AAA5A2"/>
                </a:solidFill>
                <a:latin typeface="Calibri"/>
              </a:rPr>
              <a:t>•  The weekly and monthly rhythms are established. Reflection has become a practice, not an event.</a:t>
            </a:r>
          </a:p>
        </p:txBody>
      </p:sp>
      <p:sp>
        <p:nvSpPr>
          <p:cNvPr id="10" name="Rectangle 9"/>
          <p:cNvSpPr/>
          <p:nvPr/>
        </p:nvSpPr>
        <p:spPr>
          <a:xfrm>
            <a:off x="4297680" y="2651760"/>
            <a:ext cx="3611880" cy="3383280"/>
          </a:xfrm>
          <a:prstGeom prst="rect">
            <a:avLst/>
          </a:prstGeom>
          <a:solidFill>
            <a:srgbClr val="3A0C1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4297680" y="2651760"/>
            <a:ext cx="3611880" cy="38100"/>
          </a:xfrm>
          <a:prstGeom prst="rect">
            <a:avLst/>
          </a:prstGeom>
          <a:solidFill>
            <a:srgbClr val="8C1E2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572000" y="2926080"/>
            <a:ext cx="3063240" cy="365760"/>
          </a:xfrm>
          <a:prstGeom prst="rect">
            <a:avLst/>
          </a:prstGeom>
          <a:noFill/>
        </p:spPr>
        <p:txBody>
          <a:bodyPr wrap="square">
            <a:spAutoFit/>
          </a:bodyPr>
          <a:lstStyle/>
          <a:p>
            <a:pPr algn="l"/>
            <a:r>
              <a:rPr sz="1100" b="1" i="1">
                <a:solidFill>
                  <a:srgbClr val="8C1E27"/>
                </a:solidFill>
                <a:latin typeface="Calibri"/>
              </a:rPr>
              <a:t>YEAR TWO</a:t>
            </a:r>
          </a:p>
        </p:txBody>
      </p:sp>
      <p:sp>
        <p:nvSpPr>
          <p:cNvPr id="13" name="TextBox 12"/>
          <p:cNvSpPr txBox="1"/>
          <p:nvPr/>
        </p:nvSpPr>
        <p:spPr>
          <a:xfrm>
            <a:off x="4572000" y="3291840"/>
            <a:ext cx="3063240" cy="548640"/>
          </a:xfrm>
          <a:prstGeom prst="rect">
            <a:avLst/>
          </a:prstGeom>
          <a:noFill/>
        </p:spPr>
        <p:txBody>
          <a:bodyPr wrap="square">
            <a:spAutoFit/>
          </a:bodyPr>
          <a:lstStyle/>
          <a:p>
            <a:pPr algn="l"/>
            <a:r>
              <a:rPr sz="1700" b="1" i="0">
                <a:solidFill>
                  <a:srgbClr val="FAF7F4"/>
                </a:solidFill>
                <a:latin typeface="Georgia"/>
              </a:rPr>
              <a:t>Identity becomes behavior.</a:t>
            </a:r>
          </a:p>
        </p:txBody>
      </p:sp>
      <p:sp>
        <p:nvSpPr>
          <p:cNvPr id="14" name="TextBox 13"/>
          <p:cNvSpPr txBox="1"/>
          <p:nvPr/>
        </p:nvSpPr>
        <p:spPr>
          <a:xfrm>
            <a:off x="4572000" y="3931920"/>
            <a:ext cx="3063240" cy="2011680"/>
          </a:xfrm>
          <a:prstGeom prst="rect">
            <a:avLst/>
          </a:prstGeom>
          <a:noFill/>
        </p:spPr>
        <p:txBody>
          <a:bodyPr wrap="square">
            <a:spAutoFit/>
          </a:bodyPr>
          <a:lstStyle/>
          <a:p>
            <a:pPr algn="l"/>
            <a:r>
              <a:rPr sz="1100" b="0" i="0">
                <a:solidFill>
                  <a:srgbClr val="AAA5A2"/>
                </a:solidFill>
                <a:latin typeface="Calibri"/>
              </a:rPr>
              <a:t>•  The character traits you identified are showing up consistently — in your leadership, your family, your community engagement.</a:t>
            </a:r>
          </a:p>
          <a:p>
            <a:pPr algn="l"/>
            <a:r>
              <a:rPr sz="1100" b="0" i="0">
                <a:solidFill>
                  <a:srgbClr val="AAA5A2"/>
                </a:solidFill>
                <a:latin typeface="Calibri"/>
              </a:rPr>
              <a:t>•  You've made at least one major decision — a transition, an investment, a commitment — rooted in your Legacy Map rather than in momentum.</a:t>
            </a:r>
          </a:p>
          <a:p>
            <a:pPr algn="l"/>
            <a:r>
              <a:rPr sz="1100" b="0" i="0">
                <a:solidFill>
                  <a:srgbClr val="AAA5A2"/>
                </a:solidFill>
                <a:latin typeface="Calibri"/>
              </a:rPr>
              <a:t>•  People close to you notice the difference, even if they can't name exactly what changed.</a:t>
            </a:r>
          </a:p>
        </p:txBody>
      </p:sp>
      <p:sp>
        <p:nvSpPr>
          <p:cNvPr id="15" name="Rectangle 14"/>
          <p:cNvSpPr/>
          <p:nvPr/>
        </p:nvSpPr>
        <p:spPr>
          <a:xfrm>
            <a:off x="7955279" y="2651760"/>
            <a:ext cx="3611880" cy="3383280"/>
          </a:xfrm>
          <a:prstGeom prst="rect">
            <a:avLst/>
          </a:prstGeom>
          <a:solidFill>
            <a:srgbClr val="3A0C1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7955279" y="2651760"/>
            <a:ext cx="3611880" cy="38100"/>
          </a:xfrm>
          <a:prstGeom prst="rect">
            <a:avLst/>
          </a:prstGeom>
          <a:solidFill>
            <a:srgbClr val="7A71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229599" y="2926080"/>
            <a:ext cx="3063240" cy="365760"/>
          </a:xfrm>
          <a:prstGeom prst="rect">
            <a:avLst/>
          </a:prstGeom>
          <a:noFill/>
        </p:spPr>
        <p:txBody>
          <a:bodyPr wrap="square">
            <a:spAutoFit/>
          </a:bodyPr>
          <a:lstStyle/>
          <a:p>
            <a:pPr algn="l"/>
            <a:r>
              <a:rPr sz="1100" b="1" i="1">
                <a:solidFill>
                  <a:srgbClr val="7A7172"/>
                </a:solidFill>
                <a:latin typeface="Calibri"/>
              </a:rPr>
              <a:t>YEAR THREE</a:t>
            </a:r>
          </a:p>
        </p:txBody>
      </p:sp>
      <p:sp>
        <p:nvSpPr>
          <p:cNvPr id="18" name="TextBox 17"/>
          <p:cNvSpPr txBox="1"/>
          <p:nvPr/>
        </p:nvSpPr>
        <p:spPr>
          <a:xfrm>
            <a:off x="8229599" y="3291840"/>
            <a:ext cx="3063240" cy="548640"/>
          </a:xfrm>
          <a:prstGeom prst="rect">
            <a:avLst/>
          </a:prstGeom>
          <a:noFill/>
        </p:spPr>
        <p:txBody>
          <a:bodyPr wrap="square">
            <a:spAutoFit/>
          </a:bodyPr>
          <a:lstStyle/>
          <a:p>
            <a:pPr algn="l"/>
            <a:r>
              <a:rPr sz="1700" b="1" i="0">
                <a:solidFill>
                  <a:srgbClr val="FAF7F4"/>
                </a:solidFill>
                <a:latin typeface="Georgia"/>
              </a:rPr>
              <a:t>Legacy becomes tangible.</a:t>
            </a:r>
          </a:p>
        </p:txBody>
      </p:sp>
      <p:sp>
        <p:nvSpPr>
          <p:cNvPr id="19" name="TextBox 18"/>
          <p:cNvSpPr txBox="1"/>
          <p:nvPr/>
        </p:nvSpPr>
        <p:spPr>
          <a:xfrm>
            <a:off x="8229599" y="3931920"/>
            <a:ext cx="3063240" cy="2011680"/>
          </a:xfrm>
          <a:prstGeom prst="rect">
            <a:avLst/>
          </a:prstGeom>
          <a:noFill/>
        </p:spPr>
        <p:txBody>
          <a:bodyPr wrap="square">
            <a:spAutoFit/>
          </a:bodyPr>
          <a:lstStyle/>
          <a:p>
            <a:pPr algn="l"/>
            <a:r>
              <a:rPr sz="1100" b="0" i="0">
                <a:solidFill>
                  <a:srgbClr val="AAA5A2"/>
                </a:solidFill>
                <a:latin typeface="Calibri"/>
              </a:rPr>
              <a:t>•  You've built something — a relationship, a contribution, an organization — that wouldn't exist without the intentionality of these three years.</a:t>
            </a:r>
          </a:p>
          <a:p>
            <a:pPr algn="l"/>
            <a:r>
              <a:rPr sz="1100" b="0" i="0">
                <a:solidFill>
                  <a:srgbClr val="AAA5A2"/>
                </a:solidFill>
                <a:latin typeface="Calibri"/>
              </a:rPr>
              <a:t>•  You know what the next chapter holds, and you've made concrete moves toward it.</a:t>
            </a:r>
          </a:p>
          <a:p>
            <a:pPr algn="l"/>
            <a:r>
              <a:rPr sz="1100" b="0" i="0">
                <a:solidFill>
                  <a:srgbClr val="AAA5A2"/>
                </a:solidFill>
                <a:latin typeface="Calibri"/>
              </a:rPr>
              <a:t>•  The practice is no longer something you attend. It's something you are.</a:t>
            </a:r>
          </a:p>
        </p:txBody>
      </p:sp>
      <p:sp>
        <p:nvSpPr>
          <p:cNvPr id="20" name="Rectangle 19"/>
          <p:cNvSpPr/>
          <p:nvPr/>
        </p:nvSpPr>
        <p:spPr>
          <a:xfrm>
            <a:off x="0" y="6355080"/>
            <a:ext cx="12188952" cy="502920"/>
          </a:xfrm>
          <a:prstGeom prst="rect">
            <a:avLst/>
          </a:prstGeom>
          <a:solidFill>
            <a:srgbClr val="5E111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0" y="6355080"/>
            <a:ext cx="12188952" cy="1905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40080" y="6501384"/>
            <a:ext cx="10972800" cy="365760"/>
          </a:xfrm>
          <a:prstGeom prst="rect">
            <a:avLst/>
          </a:prstGeom>
          <a:noFill/>
        </p:spPr>
        <p:txBody>
          <a:bodyPr wrap="square">
            <a:spAutoFit/>
          </a:bodyPr>
          <a:lstStyle/>
          <a:p>
            <a:pPr algn="l"/>
            <a:r>
              <a:rPr sz="900" b="1" i="0">
                <a:solidFill>
                  <a:srgbClr val="B8924A"/>
                </a:solidFill>
                <a:latin typeface="Calibri"/>
              </a:rPr>
              <a:t>05 · WHAT CHANGES · THREE-YEAR ARC</a:t>
            </a:r>
          </a:p>
        </p:txBody>
      </p:sp>
      <p:sp>
        <p:nvSpPr>
          <p:cNvPr id="23" name="TextBox 22"/>
          <p:cNvSpPr txBox="1"/>
          <p:nvPr/>
        </p:nvSpPr>
        <p:spPr>
          <a:xfrm>
            <a:off x="640080" y="6501384"/>
            <a:ext cx="10972800" cy="365760"/>
          </a:xfrm>
          <a:prstGeom prst="rect">
            <a:avLst/>
          </a:prstGeom>
          <a:noFill/>
        </p:spPr>
        <p:txBody>
          <a:bodyPr wrap="square">
            <a:spAutoFit/>
          </a:bodyPr>
          <a:lstStyle/>
          <a:p>
            <a:pPr algn="r"/>
            <a:r>
              <a:rPr sz="900" b="0" i="0">
                <a:solidFill>
                  <a:srgbClr val="B8924A"/>
                </a:solidFill>
                <a:latin typeface="Calibri"/>
              </a:rPr>
              <a:t>The Exponential Leader Practice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1A18"/>
        </a:solidFill>
        <a:effectLst/>
      </p:bgPr>
    </p:bg>
    <p:spTree>
      <p:nvGrpSpPr>
        <p:cNvPr id="1" name=""/>
        <p:cNvGrpSpPr/>
        <p:nvPr/>
      </p:nvGrpSpPr>
      <p:grpSpPr/>
      <p:sp>
        <p:nvSpPr>
          <p:cNvPr id="2" name="Rectangle 1"/>
          <p:cNvSpPr/>
          <p:nvPr/>
        </p:nvSpPr>
        <p:spPr>
          <a:xfrm>
            <a:off x="0" y="0"/>
            <a:ext cx="73152" cy="68580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274320"/>
          </a:xfrm>
          <a:prstGeom prst="rect">
            <a:avLst/>
          </a:prstGeom>
          <a:noFill/>
        </p:spPr>
        <p:txBody>
          <a:bodyPr wrap="square">
            <a:spAutoFit/>
          </a:bodyPr>
          <a:lstStyle/>
          <a:p>
            <a:pPr algn="l"/>
            <a:r>
              <a:rPr sz="1000" b="1" i="0">
                <a:solidFill>
                  <a:srgbClr val="B8924A"/>
                </a:solidFill>
                <a:latin typeface="Calibri"/>
              </a:rPr>
              <a:t>06 — In Their Words</a:t>
            </a:r>
          </a:p>
        </p:txBody>
      </p:sp>
      <p:sp>
        <p:nvSpPr>
          <p:cNvPr id="4" name="TextBox 3"/>
          <p:cNvSpPr txBox="1"/>
          <p:nvPr/>
        </p:nvSpPr>
        <p:spPr>
          <a:xfrm>
            <a:off x="640080" y="1188720"/>
            <a:ext cx="10972800" cy="1188720"/>
          </a:xfrm>
          <a:prstGeom prst="rect">
            <a:avLst/>
          </a:prstGeom>
          <a:noFill/>
        </p:spPr>
        <p:txBody>
          <a:bodyPr wrap="square">
            <a:spAutoFit/>
          </a:bodyPr>
          <a:lstStyle/>
          <a:p>
            <a:pPr algn="l"/>
            <a:r>
              <a:rPr sz="3600" b="1" i="0">
                <a:solidFill>
                  <a:srgbClr val="FAF7F4"/>
                </a:solidFill>
                <a:latin typeface="Georgia"/>
              </a:rPr>
              <a:t>What leaders say after years of practice.</a:t>
            </a:r>
          </a:p>
        </p:txBody>
      </p:sp>
      <p:sp>
        <p:nvSpPr>
          <p:cNvPr id="5" name="Rectangle 4"/>
          <p:cNvSpPr/>
          <p:nvPr/>
        </p:nvSpPr>
        <p:spPr>
          <a:xfrm>
            <a:off x="640080" y="2651760"/>
            <a:ext cx="3611880" cy="3337560"/>
          </a:xfrm>
          <a:prstGeom prst="rect">
            <a:avLst/>
          </a:prstGeom>
          <a:solidFill>
            <a:srgbClr val="2A262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640080" y="2651760"/>
            <a:ext cx="3611880" cy="254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788920"/>
            <a:ext cx="914400" cy="640080"/>
          </a:xfrm>
          <a:prstGeom prst="rect">
            <a:avLst/>
          </a:prstGeom>
          <a:noFill/>
        </p:spPr>
        <p:txBody>
          <a:bodyPr wrap="square">
            <a:spAutoFit/>
          </a:bodyPr>
          <a:lstStyle/>
          <a:p>
            <a:pPr algn="l"/>
            <a:r>
              <a:rPr sz="4200" b="0" i="1">
                <a:solidFill>
                  <a:srgbClr val="B8924A"/>
                </a:solidFill>
                <a:latin typeface="Georgia"/>
              </a:rPr>
              <a:t>“</a:t>
            </a:r>
          </a:p>
        </p:txBody>
      </p:sp>
      <p:sp>
        <p:nvSpPr>
          <p:cNvPr id="8" name="TextBox 7"/>
          <p:cNvSpPr txBox="1"/>
          <p:nvPr/>
        </p:nvSpPr>
        <p:spPr>
          <a:xfrm>
            <a:off x="914400" y="3429000"/>
            <a:ext cx="3063240" cy="1828800"/>
          </a:xfrm>
          <a:prstGeom prst="rect">
            <a:avLst/>
          </a:prstGeom>
          <a:noFill/>
        </p:spPr>
        <p:txBody>
          <a:bodyPr wrap="square">
            <a:spAutoFit/>
          </a:bodyPr>
          <a:lstStyle/>
          <a:p>
            <a:pPr algn="l"/>
            <a:r>
              <a:rPr sz="1200" b="0" i="1">
                <a:solidFill>
                  <a:srgbClr val="CCC5BF"/>
                </a:solidFill>
                <a:latin typeface="Georgia"/>
              </a:rPr>
              <a:t>I first learned about John Anderson's Legacy Map in 2012 and was immediately hooked. It's how I visualize and plan for exponential growth later in life as well as achieve nearer term goals I never thought possible.</a:t>
            </a:r>
          </a:p>
        </p:txBody>
      </p:sp>
      <p:sp>
        <p:nvSpPr>
          <p:cNvPr id="9" name="Rectangle 8"/>
          <p:cNvSpPr/>
          <p:nvPr/>
        </p:nvSpPr>
        <p:spPr>
          <a:xfrm>
            <a:off x="914400" y="5257800"/>
            <a:ext cx="457200" cy="127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14400" y="5349240"/>
            <a:ext cx="3063240" cy="320040"/>
          </a:xfrm>
          <a:prstGeom prst="rect">
            <a:avLst/>
          </a:prstGeom>
          <a:noFill/>
        </p:spPr>
        <p:txBody>
          <a:bodyPr wrap="square">
            <a:spAutoFit/>
          </a:bodyPr>
          <a:lstStyle/>
          <a:p>
            <a:pPr algn="l"/>
            <a:r>
              <a:rPr sz="1200" b="1" i="0">
                <a:solidFill>
                  <a:srgbClr val="FAF7F4"/>
                </a:solidFill>
                <a:latin typeface="Calibri"/>
              </a:rPr>
              <a:t>McKeel Hagerty</a:t>
            </a:r>
          </a:p>
        </p:txBody>
      </p:sp>
      <p:sp>
        <p:nvSpPr>
          <p:cNvPr id="11" name="TextBox 10"/>
          <p:cNvSpPr txBox="1"/>
          <p:nvPr/>
        </p:nvSpPr>
        <p:spPr>
          <a:xfrm>
            <a:off x="914400" y="5669280"/>
            <a:ext cx="3063240" cy="274320"/>
          </a:xfrm>
          <a:prstGeom prst="rect">
            <a:avLst/>
          </a:prstGeom>
          <a:noFill/>
        </p:spPr>
        <p:txBody>
          <a:bodyPr wrap="square">
            <a:spAutoFit/>
          </a:bodyPr>
          <a:lstStyle/>
          <a:p>
            <a:pPr algn="l"/>
            <a:r>
              <a:rPr sz="1000" b="0" i="0">
                <a:solidFill>
                  <a:srgbClr val="7A7172"/>
                </a:solidFill>
                <a:latin typeface="Calibri"/>
              </a:rPr>
              <a:t>CEO, The Hagerty Group</a:t>
            </a:r>
          </a:p>
        </p:txBody>
      </p:sp>
      <p:sp>
        <p:nvSpPr>
          <p:cNvPr id="12" name="Rectangle 11"/>
          <p:cNvSpPr/>
          <p:nvPr/>
        </p:nvSpPr>
        <p:spPr>
          <a:xfrm>
            <a:off x="4297680" y="2651760"/>
            <a:ext cx="3611880" cy="3337560"/>
          </a:xfrm>
          <a:prstGeom prst="rect">
            <a:avLst/>
          </a:prstGeom>
          <a:solidFill>
            <a:srgbClr val="2A262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4297680" y="2651760"/>
            <a:ext cx="3611880" cy="254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0" y="2788920"/>
            <a:ext cx="914400" cy="640080"/>
          </a:xfrm>
          <a:prstGeom prst="rect">
            <a:avLst/>
          </a:prstGeom>
          <a:noFill/>
        </p:spPr>
        <p:txBody>
          <a:bodyPr wrap="square">
            <a:spAutoFit/>
          </a:bodyPr>
          <a:lstStyle/>
          <a:p>
            <a:pPr algn="l"/>
            <a:r>
              <a:rPr sz="4200" b="0" i="1">
                <a:solidFill>
                  <a:srgbClr val="B8924A"/>
                </a:solidFill>
                <a:latin typeface="Georgia"/>
              </a:rPr>
              <a:t>“</a:t>
            </a:r>
          </a:p>
        </p:txBody>
      </p:sp>
      <p:sp>
        <p:nvSpPr>
          <p:cNvPr id="15" name="TextBox 14"/>
          <p:cNvSpPr txBox="1"/>
          <p:nvPr/>
        </p:nvSpPr>
        <p:spPr>
          <a:xfrm>
            <a:off x="4572000" y="3429000"/>
            <a:ext cx="3063240" cy="1828800"/>
          </a:xfrm>
          <a:prstGeom prst="rect">
            <a:avLst/>
          </a:prstGeom>
          <a:noFill/>
        </p:spPr>
        <p:txBody>
          <a:bodyPr wrap="square">
            <a:spAutoFit/>
          </a:bodyPr>
          <a:lstStyle/>
          <a:p>
            <a:pPr algn="l"/>
            <a:r>
              <a:rPr sz="1200" b="0" i="1">
                <a:solidFill>
                  <a:srgbClr val="CCC5BF"/>
                </a:solidFill>
                <a:latin typeface="Georgia"/>
              </a:rPr>
              <a:t>You are an inspiring leader. Thanks for bringing the best of everything to our team at Granger. The Legacy work has been Transformational. It strengthens the people involved and also boosts our culture!</a:t>
            </a:r>
          </a:p>
        </p:txBody>
      </p:sp>
      <p:sp>
        <p:nvSpPr>
          <p:cNvPr id="16" name="Rectangle 15"/>
          <p:cNvSpPr/>
          <p:nvPr/>
        </p:nvSpPr>
        <p:spPr>
          <a:xfrm>
            <a:off x="4572000" y="5257800"/>
            <a:ext cx="457200" cy="127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572000" y="5349240"/>
            <a:ext cx="3063240" cy="320040"/>
          </a:xfrm>
          <a:prstGeom prst="rect">
            <a:avLst/>
          </a:prstGeom>
          <a:noFill/>
        </p:spPr>
        <p:txBody>
          <a:bodyPr wrap="square">
            <a:spAutoFit/>
          </a:bodyPr>
          <a:lstStyle/>
          <a:p>
            <a:pPr algn="l"/>
            <a:r>
              <a:rPr sz="1200" b="1" i="0">
                <a:solidFill>
                  <a:srgbClr val="FAF7F4"/>
                </a:solidFill>
                <a:latin typeface="Calibri"/>
              </a:rPr>
              <a:t>Glenn Granger</a:t>
            </a:r>
          </a:p>
        </p:txBody>
      </p:sp>
      <p:sp>
        <p:nvSpPr>
          <p:cNvPr id="18" name="TextBox 17"/>
          <p:cNvSpPr txBox="1"/>
          <p:nvPr/>
        </p:nvSpPr>
        <p:spPr>
          <a:xfrm>
            <a:off x="4572000" y="5669280"/>
            <a:ext cx="3063240" cy="274320"/>
          </a:xfrm>
          <a:prstGeom prst="rect">
            <a:avLst/>
          </a:prstGeom>
          <a:noFill/>
        </p:spPr>
        <p:txBody>
          <a:bodyPr wrap="square">
            <a:spAutoFit/>
          </a:bodyPr>
          <a:lstStyle/>
          <a:p>
            <a:pPr algn="l"/>
            <a:r>
              <a:rPr sz="1000" b="0" i="0">
                <a:solidFill>
                  <a:srgbClr val="7A7172"/>
                </a:solidFill>
                <a:latin typeface="Calibri"/>
              </a:rPr>
              <a:t>Granger Construction</a:t>
            </a:r>
          </a:p>
        </p:txBody>
      </p:sp>
      <p:sp>
        <p:nvSpPr>
          <p:cNvPr id="19" name="Rectangle 18"/>
          <p:cNvSpPr/>
          <p:nvPr/>
        </p:nvSpPr>
        <p:spPr>
          <a:xfrm>
            <a:off x="7955279" y="2651760"/>
            <a:ext cx="3611880" cy="3337560"/>
          </a:xfrm>
          <a:prstGeom prst="rect">
            <a:avLst/>
          </a:prstGeom>
          <a:solidFill>
            <a:srgbClr val="2A262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7955279" y="2651760"/>
            <a:ext cx="3611880" cy="254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8229599" y="2788920"/>
            <a:ext cx="914400" cy="640080"/>
          </a:xfrm>
          <a:prstGeom prst="rect">
            <a:avLst/>
          </a:prstGeom>
          <a:noFill/>
        </p:spPr>
        <p:txBody>
          <a:bodyPr wrap="square">
            <a:spAutoFit/>
          </a:bodyPr>
          <a:lstStyle/>
          <a:p>
            <a:pPr algn="l"/>
            <a:r>
              <a:rPr sz="4200" b="0" i="1">
                <a:solidFill>
                  <a:srgbClr val="B8924A"/>
                </a:solidFill>
                <a:latin typeface="Georgia"/>
              </a:rPr>
              <a:t>“</a:t>
            </a:r>
          </a:p>
        </p:txBody>
      </p:sp>
      <p:sp>
        <p:nvSpPr>
          <p:cNvPr id="22" name="TextBox 21"/>
          <p:cNvSpPr txBox="1"/>
          <p:nvPr/>
        </p:nvSpPr>
        <p:spPr>
          <a:xfrm>
            <a:off x="8229599" y="3429000"/>
            <a:ext cx="3063240" cy="1828800"/>
          </a:xfrm>
          <a:prstGeom prst="rect">
            <a:avLst/>
          </a:prstGeom>
          <a:noFill/>
        </p:spPr>
        <p:txBody>
          <a:bodyPr wrap="square">
            <a:spAutoFit/>
          </a:bodyPr>
          <a:lstStyle/>
          <a:p>
            <a:pPr algn="l"/>
            <a:r>
              <a:rPr sz="1200" b="0" i="1">
                <a:solidFill>
                  <a:srgbClr val="CCC5BF"/>
                </a:solidFill>
                <a:latin typeface="Georgia"/>
              </a:rPr>
              <a:t>While I am a man of few words, I would run out of words if I describe the profound impact John Anderson's coaching has had on me and our organization. John has been our coach for approximately fifteen years and while we are approached often by others in the industry, we would not think of switching to anyone else. John brings a calm, confident wisdom to our meetings. He knows what we deal with every day because John has sat in the same seat we do and has slayed the dragons, himself, and he walks the talk.</a:t>
            </a:r>
          </a:p>
        </p:txBody>
      </p:sp>
      <p:sp>
        <p:nvSpPr>
          <p:cNvPr id="23" name="Rectangle 22"/>
          <p:cNvSpPr/>
          <p:nvPr/>
        </p:nvSpPr>
        <p:spPr>
          <a:xfrm>
            <a:off x="8229599" y="5257800"/>
            <a:ext cx="457200" cy="1270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8229599" y="5349240"/>
            <a:ext cx="3063240" cy="320040"/>
          </a:xfrm>
          <a:prstGeom prst="rect">
            <a:avLst/>
          </a:prstGeom>
          <a:noFill/>
        </p:spPr>
        <p:txBody>
          <a:bodyPr wrap="square">
            <a:spAutoFit/>
          </a:bodyPr>
          <a:lstStyle/>
          <a:p>
            <a:pPr algn="l"/>
            <a:r>
              <a:rPr sz="1200" b="1" i="0">
                <a:solidFill>
                  <a:srgbClr val="FAF7F4"/>
                </a:solidFill>
                <a:latin typeface="Calibri"/>
              </a:rPr>
              <a:t>Andy Gutman</a:t>
            </a:r>
          </a:p>
        </p:txBody>
      </p:sp>
      <p:sp>
        <p:nvSpPr>
          <p:cNvPr id="25" name="TextBox 24"/>
          <p:cNvSpPr txBox="1"/>
          <p:nvPr/>
        </p:nvSpPr>
        <p:spPr>
          <a:xfrm>
            <a:off x="8229599" y="5669280"/>
            <a:ext cx="3063240" cy="274320"/>
          </a:xfrm>
          <a:prstGeom prst="rect">
            <a:avLst/>
          </a:prstGeom>
          <a:noFill/>
        </p:spPr>
        <p:txBody>
          <a:bodyPr wrap="square">
            <a:spAutoFit/>
          </a:bodyPr>
          <a:lstStyle/>
          <a:p>
            <a:pPr algn="l"/>
            <a:r>
              <a:rPr sz="1000" b="0" i="0">
                <a:solidFill>
                  <a:srgbClr val="7A7172"/>
                </a:solidFill>
                <a:latin typeface="Calibri"/>
              </a:rPr>
              <a:t>President, Farbman Group</a:t>
            </a:r>
          </a:p>
        </p:txBody>
      </p:sp>
      <p:sp>
        <p:nvSpPr>
          <p:cNvPr id="26" name="Rectangle 25"/>
          <p:cNvSpPr/>
          <p:nvPr/>
        </p:nvSpPr>
        <p:spPr>
          <a:xfrm>
            <a:off x="0" y="6355080"/>
            <a:ext cx="12188952" cy="502920"/>
          </a:xfrm>
          <a:prstGeom prst="rect">
            <a:avLst/>
          </a:prstGeom>
          <a:solidFill>
            <a:srgbClr val="2A050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ectangle 26"/>
          <p:cNvSpPr/>
          <p:nvPr/>
        </p:nvSpPr>
        <p:spPr>
          <a:xfrm>
            <a:off x="0" y="6355080"/>
            <a:ext cx="12188952" cy="19050"/>
          </a:xfrm>
          <a:prstGeom prst="rect">
            <a:avLst/>
          </a:prstGeom>
          <a:solidFill>
            <a:srgbClr val="B89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640080" y="6501384"/>
            <a:ext cx="10972800" cy="365760"/>
          </a:xfrm>
          <a:prstGeom prst="rect">
            <a:avLst/>
          </a:prstGeom>
          <a:noFill/>
        </p:spPr>
        <p:txBody>
          <a:bodyPr wrap="square">
            <a:spAutoFit/>
          </a:bodyPr>
          <a:lstStyle/>
          <a:p>
            <a:pPr algn="l"/>
            <a:r>
              <a:rPr sz="900" b="1" i="0">
                <a:solidFill>
                  <a:srgbClr val="B8924A"/>
                </a:solidFill>
                <a:latin typeface="Calibri"/>
              </a:rPr>
              <a:t>06 · IN THEIR WORDS</a:t>
            </a:r>
          </a:p>
        </p:txBody>
      </p:sp>
      <p:sp>
        <p:nvSpPr>
          <p:cNvPr id="29" name="TextBox 28"/>
          <p:cNvSpPr txBox="1"/>
          <p:nvPr/>
        </p:nvSpPr>
        <p:spPr>
          <a:xfrm>
            <a:off x="640080" y="6501384"/>
            <a:ext cx="10972800" cy="365760"/>
          </a:xfrm>
          <a:prstGeom prst="rect">
            <a:avLst/>
          </a:prstGeom>
          <a:noFill/>
        </p:spPr>
        <p:txBody>
          <a:bodyPr wrap="square">
            <a:spAutoFit/>
          </a:bodyPr>
          <a:lstStyle/>
          <a:p>
            <a:pPr algn="r"/>
            <a:r>
              <a:rPr sz="900" b="0" i="0">
                <a:solidFill>
                  <a:srgbClr val="B8924A"/>
                </a:solidFill>
                <a:latin typeface="Calibri"/>
              </a:rPr>
              <a:t>The Exponential Leader Practice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